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1" r:id="rId5"/>
    <p:sldId id="259" r:id="rId6"/>
    <p:sldId id="260" r:id="rId7"/>
    <p:sldId id="261" r:id="rId8"/>
    <p:sldId id="272" r:id="rId9"/>
    <p:sldId id="273" r:id="rId10"/>
    <p:sldId id="266" r:id="rId11"/>
    <p:sldId id="265" r:id="rId12"/>
    <p:sldId id="270" r:id="rId13"/>
    <p:sldId id="267" r:id="rId14"/>
    <p:sldId id="268" r:id="rId15"/>
    <p:sldId id="269" r:id="rId16"/>
    <p:sldId id="276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7" r:id="rId33"/>
    <p:sldId id="291" r:id="rId34"/>
    <p:sldId id="298" r:id="rId35"/>
    <p:sldId id="292" r:id="rId36"/>
    <p:sldId id="293" r:id="rId37"/>
    <p:sldId id="294" r:id="rId38"/>
    <p:sldId id="300" r:id="rId39"/>
    <p:sldId id="299" r:id="rId40"/>
    <p:sldId id="301" r:id="rId41"/>
    <p:sldId id="295" r:id="rId42"/>
    <p:sldId id="302" r:id="rId43"/>
    <p:sldId id="303" r:id="rId44"/>
    <p:sldId id="304" r:id="rId45"/>
    <p:sldId id="305" r:id="rId46"/>
    <p:sldId id="30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15"/>
    <p:restoredTop sz="92969"/>
  </p:normalViewPr>
  <p:slideViewPr>
    <p:cSldViewPr snapToGrid="0" snapToObjects="1">
      <p:cViewPr varScale="1">
        <p:scale>
          <a:sx n="107" d="100"/>
          <a:sy n="107" d="100"/>
        </p:scale>
        <p:origin x="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35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84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93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61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04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3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77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9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72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79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56355-5BEE-7E41-B3D2-743468794A72}" type="datetimeFigureOut">
              <a:rPr kumimoji="1" lang="ko-KR" altLang="en-US" smtClean="0"/>
              <a:t>2016-07-21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88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index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face-api.readthedocs.io/en/latest/" TargetMode="External"/><Relationship Id="rId2" Type="http://schemas.openxmlformats.org/officeDocument/2006/relationships/hyperlink" Target="https://cmusatyalab.github.io/openfa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musatyalab/openfac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vis-www.cs.umass.edu/lfw/README.tx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OpenFace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330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LFW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Labeled Faces in the Wild</a:t>
            </a:r>
          </a:p>
          <a:p>
            <a:r>
              <a:rPr kumimoji="1" lang="en-US" altLang="ko-KR" dirty="0">
                <a:hlinkClick r:id="rId2"/>
              </a:rPr>
              <a:t>http://vis-www.cs.umass.edu/lfw/index.html</a:t>
            </a:r>
            <a:endParaRPr kumimoji="1" lang="en-US" altLang="ko-KR" dirty="0"/>
          </a:p>
          <a:p>
            <a:pPr lvl="1"/>
            <a:r>
              <a:rPr lang="ko-KR" altLang="en-US" dirty="0"/>
              <a:t>어떤 얼굴 인식 프로그램이든 그 성능을 확인할 수 있으려면 알고리즘을 테스트할 적절한 얼굴 데이터가 필요하다</a:t>
            </a:r>
            <a:r>
              <a:rPr lang="en-US" altLang="ko-KR" dirty="0"/>
              <a:t>. </a:t>
            </a:r>
            <a:r>
              <a:rPr lang="ko-KR" altLang="en-US" dirty="0"/>
              <a:t>물론 이 데이터에는 인종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성뿐 아니라 조명</a:t>
            </a:r>
            <a:r>
              <a:rPr lang="en-US" altLang="ko-KR" dirty="0"/>
              <a:t>, </a:t>
            </a:r>
            <a:r>
              <a:rPr lang="ko-KR" altLang="en-US" dirty="0"/>
              <a:t>표정</a:t>
            </a:r>
            <a:r>
              <a:rPr lang="en-US" altLang="ko-KR" dirty="0"/>
              <a:t>, </a:t>
            </a:r>
            <a:r>
              <a:rPr lang="ko-KR" altLang="en-US" dirty="0"/>
              <a:t>자세별로 다른 다양한 얼굴들이 포함돼 있어야 한다</a:t>
            </a:r>
            <a:r>
              <a:rPr lang="en-US" altLang="ko-KR" dirty="0"/>
              <a:t>. </a:t>
            </a:r>
            <a:r>
              <a:rPr lang="ko-KR" altLang="en-US" dirty="0"/>
              <a:t>거기에 헤어스타일</a:t>
            </a:r>
            <a:r>
              <a:rPr lang="en-US" altLang="ko-KR" dirty="0"/>
              <a:t>, </a:t>
            </a:r>
            <a:r>
              <a:rPr lang="ko-KR" altLang="en-US" dirty="0"/>
              <a:t>의상 패션</a:t>
            </a:r>
            <a:r>
              <a:rPr lang="en-US" altLang="ko-KR" dirty="0"/>
              <a:t>, </a:t>
            </a:r>
            <a:r>
              <a:rPr lang="ko-KR" altLang="en-US" dirty="0"/>
              <a:t>화장에 따른 얼굴 변화도 고려돼야 한다</a:t>
            </a:r>
            <a:r>
              <a:rPr lang="en-US" altLang="ko-KR" dirty="0"/>
              <a:t>. </a:t>
            </a:r>
            <a:r>
              <a:rPr lang="ko-KR" altLang="en-US" dirty="0"/>
              <a:t>현재 이런 조건을 갖춘 표준 데이터 역할을 하는 것으로 </a:t>
            </a:r>
            <a:r>
              <a:rPr lang="en-US" altLang="ko-KR" dirty="0"/>
              <a:t>LFW(Labelled Faces in the Wild)</a:t>
            </a:r>
            <a:r>
              <a:rPr lang="ko-KR" altLang="en-US" dirty="0"/>
              <a:t>라는 이름의 데이터세트가 있다</a:t>
            </a:r>
            <a:r>
              <a:rPr lang="en-US" altLang="ko-KR" dirty="0"/>
              <a:t>. </a:t>
            </a:r>
            <a:r>
              <a:rPr lang="ko-KR" altLang="en-US" dirty="0"/>
              <a:t>이 세트에는 웹에서 수집한 약 </a:t>
            </a:r>
            <a:r>
              <a:rPr lang="en-US" altLang="ko-KR" dirty="0"/>
              <a:t>6000</a:t>
            </a:r>
            <a:r>
              <a:rPr lang="ko-KR" altLang="en-US" dirty="0"/>
              <a:t>명의 유명인사의 얼굴사진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3</a:t>
            </a:r>
            <a:r>
              <a:rPr lang="ko-KR" altLang="en-US" dirty="0"/>
              <a:t>천여장이 들어 있다</a:t>
            </a:r>
            <a:r>
              <a:rPr lang="en-US" altLang="ko-KR" dirty="0"/>
              <a:t>.</a:t>
            </a:r>
          </a:p>
          <a:p>
            <a:pPr lvl="1"/>
            <a:r>
              <a:rPr kumimoji="1" lang="en-US" altLang="ko-KR" dirty="0"/>
              <a:t>http://</a:t>
            </a:r>
            <a:r>
              <a:rPr kumimoji="1" lang="en-US" altLang="ko-KR" dirty="0" err="1"/>
              <a:t>www.hani.co.kr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arti</a:t>
            </a:r>
            <a:r>
              <a:rPr kumimoji="1" lang="en-US" altLang="ko-KR" dirty="0"/>
              <a:t>/economy/it/636535.html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8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Openface</a:t>
            </a:r>
            <a:r>
              <a:rPr kumimoji="1" lang="en-US" altLang="ko-KR" dirty="0"/>
              <a:t> Library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Free and Open source Face recognition with deep learning network</a:t>
            </a:r>
          </a:p>
          <a:p>
            <a:r>
              <a:rPr kumimoji="1" lang="en-US" altLang="ko-KR" dirty="0"/>
              <a:t>Version </a:t>
            </a:r>
          </a:p>
          <a:p>
            <a:pPr lvl="1"/>
            <a:r>
              <a:rPr kumimoji="1" lang="en-US" altLang="ko-KR" dirty="0"/>
              <a:t>0.2.0</a:t>
            </a:r>
          </a:p>
          <a:p>
            <a:pPr lvl="1"/>
            <a:r>
              <a:rPr kumimoji="1" lang="en-US" altLang="ko-KR" dirty="0"/>
              <a:t>Accuracy (0.1.0)76.1 -&gt; (0.2.0)92.9%</a:t>
            </a:r>
          </a:p>
          <a:p>
            <a:pPr lvl="1"/>
            <a:r>
              <a:rPr kumimoji="1" lang="en-US" altLang="ko-KR" dirty="0"/>
              <a:t>Base on LFW Data set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45958" y="1825625"/>
            <a:ext cx="5307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hlinkClick r:id="rId2"/>
              </a:rPr>
              <a:t>Blog</a:t>
            </a:r>
          </a:p>
          <a:p>
            <a:pPr lvl="1"/>
            <a:r>
              <a:rPr kumimoji="1" lang="en-US" altLang="ko-KR" dirty="0">
                <a:hlinkClick r:id="rId2"/>
              </a:rPr>
              <a:t>https://cmusatyalab.github.io/openface/</a:t>
            </a:r>
            <a:endParaRPr kumimoji="1" lang="en-US" altLang="ko-KR" dirty="0"/>
          </a:p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hlinkClick r:id="rId3"/>
              </a:rPr>
              <a:t>http://openface-api.readthedocs.io/en/latest/</a:t>
            </a:r>
            <a:endParaRPr kumimoji="1" lang="en-US" altLang="ko-KR" dirty="0"/>
          </a:p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hlinkClick r:id="rId4"/>
              </a:rPr>
              <a:t>https://github.com/cmusatyalab/openface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761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구조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704" y="1825625"/>
            <a:ext cx="59605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직접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직접 빌드 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Git</a:t>
            </a:r>
            <a:r>
              <a:rPr kumimoji="1" lang="en-US" altLang="ko-KR" dirty="0"/>
              <a:t> clone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cmusatyalab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; python </a:t>
            </a:r>
            <a:r>
              <a:rPr kumimoji="1" lang="en-US" altLang="ko-KR" dirty="0" err="1"/>
              <a:t>setup.py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And</a:t>
            </a:r>
            <a:r>
              <a:rPr kumimoji="1" lang="is-IS" altLang="ko-KR" dirty="0"/>
              <a:t>… torch, cutorch etc....</a:t>
            </a:r>
          </a:p>
          <a:p>
            <a:pPr lvl="1"/>
            <a:r>
              <a:rPr kumimoji="1" lang="ko-KR" altLang="en-US" dirty="0"/>
              <a:t>복잡함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00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Docker</a:t>
            </a:r>
            <a:r>
              <a:rPr kumimoji="1" lang="ko-KR" altLang="en-US" dirty="0"/>
              <a:t>를 통한 설치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784601"/>
            <a:ext cx="10541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Nvidia</a:t>
            </a:r>
            <a:r>
              <a:rPr kumimoji="1" lang="en-US" altLang="ko-KR" dirty="0"/>
              <a:t>-Docker</a:t>
            </a:r>
            <a:r>
              <a:rPr kumimoji="1" lang="ko-KR" altLang="en-US" dirty="0"/>
              <a:t>를 이용한 설치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188527" cy="2759075"/>
          </a:xfrm>
        </p:spPr>
        <p:txBody>
          <a:bodyPr/>
          <a:lstStyle/>
          <a:p>
            <a:r>
              <a:rPr kumimoji="1" lang="en-US" altLang="ko-KR" dirty="0"/>
              <a:t>Docker for </a:t>
            </a:r>
            <a:r>
              <a:rPr kumimoji="1" lang="en-US" altLang="ko-KR" dirty="0" err="1"/>
              <a:t>cuda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Nvidia</a:t>
            </a:r>
            <a:r>
              <a:rPr kumimoji="1" lang="en-US" altLang="ko-KR" dirty="0"/>
              <a:t>-Docker + </a:t>
            </a:r>
            <a:r>
              <a:rPr kumimoji="1" lang="en-US" altLang="ko-KR" dirty="0" err="1"/>
              <a:t>openface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jaeho-kang</a:t>
            </a:r>
            <a:r>
              <a:rPr kumimoji="1" lang="en-US" altLang="ko-KR" dirty="0"/>
              <a:t>/deep-learning/blob/master/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Dockerfile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Cuda</a:t>
            </a:r>
            <a:r>
              <a:rPr kumimoji="1" lang="en-US" altLang="ko-KR" dirty="0"/>
              <a:t> 7.5, cudnn5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18" y="1825625"/>
            <a:ext cx="5478318" cy="338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6000" y="5321300"/>
            <a:ext cx="742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nvidia-docker</a:t>
            </a:r>
            <a:r>
              <a:rPr kumimoji="1" lang="en-US" altLang="ko-KR" dirty="0"/>
              <a:t> run -p 9000:9000 –p 8000:8000 –t –I image /bin/bash</a:t>
            </a:r>
            <a:endParaRPr kumimoji="1" lang="ko-KR" altLang="en-US" dirty="0"/>
          </a:p>
        </p:txBody>
      </p:sp>
      <p:cxnSp>
        <p:nvCxnSpPr>
          <p:cNvPr id="7" name="직선 연결선[R] 6"/>
          <p:cNvCxnSpPr/>
          <p:nvPr/>
        </p:nvCxnSpPr>
        <p:spPr>
          <a:xfrm>
            <a:off x="1104900" y="5690632"/>
            <a:ext cx="13589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000" y="5805798"/>
            <a:ext cx="27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nvidia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cuda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지원 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99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Nvidia</a:t>
            </a:r>
            <a:r>
              <a:rPr kumimoji="1" lang="en-US" altLang="ko-KR" dirty="0"/>
              <a:t>-Docker</a:t>
            </a:r>
            <a:r>
              <a:rPr kumimoji="1" lang="ko-KR" altLang="en-US" dirty="0"/>
              <a:t>를 이용한 설치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994" y="1825625"/>
            <a:ext cx="7766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0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이미지 비교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017868" cy="489558"/>
          </a:xfrm>
        </p:spPr>
        <p:txBody>
          <a:bodyPr/>
          <a:lstStyle/>
          <a:p>
            <a:r>
              <a:rPr kumimoji="1" lang="en-US" altLang="ko-KR" dirty="0"/>
              <a:t>./demos/</a:t>
            </a:r>
            <a:r>
              <a:rPr kumimoji="1" lang="en-US" altLang="ko-KR" dirty="0" err="1"/>
              <a:t>compare.py</a:t>
            </a:r>
            <a:r>
              <a:rPr kumimoji="1" lang="en-US" altLang="ko-KR" dirty="0"/>
              <a:t> ./images/examples/{</a:t>
            </a:r>
            <a:r>
              <a:rPr kumimoji="1" lang="en-US" altLang="ko-KR" dirty="0" err="1"/>
              <a:t>lennon</a:t>
            </a:r>
            <a:r>
              <a:rPr kumimoji="1" lang="en-US" altLang="ko-KR" dirty="0"/>
              <a:t>*,</a:t>
            </a:r>
            <a:r>
              <a:rPr kumimoji="1" lang="en-US" altLang="ko-KR" dirty="0" err="1"/>
              <a:t>clapton</a:t>
            </a:r>
            <a:r>
              <a:rPr kumimoji="1" lang="en-US" altLang="ko-KR" dirty="0"/>
              <a:t>*}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2450122"/>
            <a:ext cx="7594600" cy="200514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45085"/>
              </p:ext>
            </p:extLst>
          </p:nvPr>
        </p:nvGraphicFramePr>
        <p:xfrm>
          <a:off x="2031999" y="4590206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lennon</a:t>
                      </a:r>
                      <a:r>
                        <a:rPr lang="en-US" altLang="ko-KR" dirty="0"/>
                        <a:t> \ </a:t>
                      </a:r>
                      <a:r>
                        <a:rPr lang="en-US" altLang="ko-KR" dirty="0" err="1"/>
                        <a:t>clapton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1.521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6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분류예제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./demos/</a:t>
            </a:r>
            <a:r>
              <a:rPr kumimoji="1" lang="en-US" altLang="ko-KR" dirty="0" err="1"/>
              <a:t>classifier.py</a:t>
            </a:r>
            <a:r>
              <a:rPr kumimoji="1" lang="en-US" altLang="ko-KR" dirty="0"/>
              <a:t> infer models/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/celeb-classifier.nn4.small2.v1.pkl ./images/examples/</a:t>
            </a:r>
            <a:r>
              <a:rPr kumimoji="1" lang="en-US" altLang="ko-KR" dirty="0" err="1"/>
              <a:t>carell.jpg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class, confidence </a:t>
            </a:r>
            <a:r>
              <a:rPr kumimoji="1" lang="ko-KR" altLang="en-US" dirty="0"/>
              <a:t>출력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7" y="2705894"/>
            <a:ext cx="9626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데이터셋 준비하기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Representations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분류기 학습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분류기 활용</a:t>
            </a:r>
          </a:p>
        </p:txBody>
      </p:sp>
    </p:spTree>
    <p:extLst>
      <p:ext uri="{BB962C8B-B14F-4D97-AF65-F5344CB8AC3E}">
        <p14:creationId xmlns:p14="http://schemas.microsoft.com/office/powerpoint/2010/main" val="90584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ko-KR" dirty="0" err="1"/>
              <a:t>Openface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응용 예제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어떻게 사용하지</a:t>
            </a:r>
            <a:r>
              <a:rPr kumimoji="1" lang="en-US" altLang="ko-KR" dirty="0"/>
              <a:t>?</a:t>
            </a:r>
          </a:p>
          <a:p>
            <a:pPr lvl="2"/>
            <a:r>
              <a:rPr kumimoji="1" lang="ko-KR" altLang="en-US" dirty="0"/>
              <a:t>설치하기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예제 돌려보기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학습하기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TorchNuralNet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 만들기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사용 후기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차후 확장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질의응답</a:t>
            </a:r>
            <a:endParaRPr kumimoji="1" lang="en-US" altLang="ko-KR" dirty="0"/>
          </a:p>
          <a:p>
            <a:r>
              <a:rPr kumimoji="1" lang="en-US" altLang="ko-KR" dirty="0"/>
              <a:t>Appendixes</a:t>
            </a:r>
          </a:p>
          <a:p>
            <a:pPr lvl="1"/>
            <a:r>
              <a:rPr kumimoji="1" lang="en-US" altLang="ko-KR" dirty="0"/>
              <a:t>./demo/classifier.py</a:t>
            </a:r>
          </a:p>
          <a:p>
            <a:pPr lvl="1"/>
            <a:r>
              <a:rPr kumimoji="1" lang="en-US" altLang="ko-KR" dirty="0"/>
              <a:t>./training/</a:t>
            </a:r>
            <a:r>
              <a:rPr kumimoji="1" lang="en-US" altLang="ko-KR" dirty="0" err="1"/>
              <a:t>main.lua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API Reference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0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데이터셋 준비하기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72" y="1690688"/>
            <a:ext cx="3073400" cy="41275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오른쪽과 같은 구조의 데이터를 생성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인식하는 확장자는 </a:t>
            </a:r>
            <a:r>
              <a:rPr kumimoji="1" lang="en-US" altLang="ko-KR" dirty="0" err="1"/>
              <a:t>jpg,png</a:t>
            </a:r>
            <a:r>
              <a:rPr kumimoji="1" lang="ko-KR" altLang="en-US" dirty="0"/>
              <a:t> 소문자</a:t>
            </a:r>
          </a:p>
        </p:txBody>
      </p:sp>
    </p:spTree>
    <p:extLst>
      <p:ext uri="{BB962C8B-B14F-4D97-AF65-F5344CB8AC3E}">
        <p14:creationId xmlns:p14="http://schemas.microsoft.com/office/powerpoint/2010/main" val="100719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위의 코드를 이용 전처리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전처리 된 데이타셋에서 이미지가 임계 수량 보다 작을 경우 가치 치기를 수행 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4223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 ./</a:t>
            </a:r>
            <a:r>
              <a:rPr lang="en-US" altLang="ko-KR" sz="1400" dirty="0" err="1"/>
              <a:t>util</a:t>
            </a:r>
            <a:r>
              <a:rPr lang="en-US" altLang="ko-KR" sz="1400" dirty="0"/>
              <a:t>/prune-</a:t>
            </a:r>
            <a:r>
              <a:rPr lang="en-US" altLang="ko-KR" sz="1400" dirty="0" err="1"/>
              <a:t>dataset.py</a:t>
            </a:r>
            <a:endParaRPr kumimoji="1"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5816"/>
            <a:ext cx="9575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Representation </a:t>
            </a:r>
            <a:r>
              <a:rPr kumimoji="1" lang="ko-KR" altLang="en-US" dirty="0"/>
              <a:t>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15183"/>
            <a:ext cx="10515600" cy="386178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위의 코드를 이용하여 전처리된 이미지를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을 작성</a:t>
            </a: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labels.csv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reps.csv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작성</a:t>
            </a: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75800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1117"/>
            <a:ext cx="4687111" cy="129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3331117"/>
            <a:ext cx="5613400" cy="11281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4626517"/>
            <a:ext cx="5613400" cy="20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분류기 학습 및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7" y="2256817"/>
            <a:ext cx="91948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37" y="4260848"/>
            <a:ext cx="9245600" cy="176530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61482" y="1690688"/>
            <a:ext cx="9474740" cy="4486275"/>
          </a:xfrm>
        </p:spPr>
        <p:txBody>
          <a:bodyPr/>
          <a:lstStyle/>
          <a:p>
            <a:r>
              <a:rPr kumimoji="1" lang="ko-KR" altLang="en-US" dirty="0"/>
              <a:t>분류기 학습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분류기 테스트</a:t>
            </a:r>
          </a:p>
        </p:txBody>
      </p:sp>
    </p:spTree>
    <p:extLst>
      <p:ext uri="{BB962C8B-B14F-4D97-AF65-F5344CB8AC3E}">
        <p14:creationId xmlns:p14="http://schemas.microsoft.com/office/powerpoint/2010/main" val="208908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--preprocess</a:t>
            </a:r>
          </a:p>
          <a:p>
            <a:pPr marL="0" indent="0">
              <a:buNone/>
            </a:pPr>
            <a:r>
              <a:rPr lang="en-US" altLang="ko-KR" sz="2000" dirty="0"/>
              <a:t>for N in {1..8}; do ./util/align-dlib.py &lt;path-to-raw-data&gt; align </a:t>
            </a:r>
            <a:r>
              <a:rPr lang="en-US" altLang="ko-KR" sz="2000" dirty="0" err="1"/>
              <a:t>outerEyesAndNose</a:t>
            </a:r>
            <a:r>
              <a:rPr lang="en-US" altLang="ko-KR" sz="2000" dirty="0"/>
              <a:t> &lt;path-to-aligned-data&gt; --size 96 &amp; done.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--representation generate</a:t>
            </a:r>
          </a:p>
          <a:p>
            <a:pPr marL="0" indent="0">
              <a:buNone/>
            </a:pPr>
            <a:r>
              <a:rPr lang="en-US" altLang="ko-KR" sz="2000" dirty="0"/>
              <a:t>./batch-represent/</a:t>
            </a:r>
            <a:r>
              <a:rPr lang="en-US" altLang="ko-KR" sz="2000" dirty="0" err="1"/>
              <a:t>main.lua</a:t>
            </a:r>
            <a:r>
              <a:rPr lang="en-US" altLang="ko-KR" sz="2000" dirty="0"/>
              <a:t> -</a:t>
            </a:r>
            <a:r>
              <a:rPr lang="en-US" altLang="ko-KR" sz="2000" dirty="0" err="1"/>
              <a:t>outDir</a:t>
            </a:r>
            <a:r>
              <a:rPr lang="en-US" altLang="ko-KR" sz="2000" dirty="0"/>
              <a:t> &lt;feature-directory&gt; -data &lt;path-to-aligned-data&gt; 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-- classification training</a:t>
            </a:r>
          </a:p>
          <a:p>
            <a:pPr marL="0" indent="0">
              <a:buNone/>
            </a:pPr>
            <a:r>
              <a:rPr lang="en-US" altLang="ko-KR" sz="2000" dirty="0"/>
              <a:t>./demos/</a:t>
            </a:r>
            <a:r>
              <a:rPr lang="en-US" altLang="ko-KR" sz="2000" dirty="0" err="1"/>
              <a:t>classifier.py</a:t>
            </a:r>
            <a:r>
              <a:rPr lang="en-US" altLang="ko-KR" sz="2000" dirty="0"/>
              <a:t> train &lt;feature-directory&gt;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kumimoji="1" lang="en-US" altLang="ko-KR" sz="2000" dirty="0"/>
              <a:t>-- classification test</a:t>
            </a:r>
            <a:endParaRPr kumimoji="1"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./demos/classifier.py infer ./models/</a:t>
            </a:r>
            <a:r>
              <a:rPr lang="en-US" altLang="ko-KR" sz="2000" dirty="0" err="1"/>
              <a:t>openface</a:t>
            </a:r>
            <a:r>
              <a:rPr lang="en-US" altLang="ko-KR" sz="2000" dirty="0"/>
              <a:t>/celeb-classifier.nn4.small2.v1.pkl images/examples/{</a:t>
            </a:r>
            <a:r>
              <a:rPr lang="en-US" altLang="ko-KR" sz="2000" dirty="0" err="1"/>
              <a:t>carell,adams,lennon</a:t>
            </a:r>
            <a:r>
              <a:rPr lang="en-US" altLang="ko-KR" sz="2000" dirty="0"/>
              <a:t>}*n &lt;feature-directory&gt;</a:t>
            </a:r>
          </a:p>
        </p:txBody>
      </p:sp>
    </p:spTree>
    <p:extLst>
      <p:ext uri="{BB962C8B-B14F-4D97-AF65-F5344CB8AC3E}">
        <p14:creationId xmlns:p14="http://schemas.microsoft.com/office/powerpoint/2010/main" val="121352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TorchNuralNet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데이터셋 준비하기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평가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06148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데이터셋 준비하기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72" y="1690688"/>
            <a:ext cx="3073400" cy="41275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오른쪽과 같은 구조의 데이터를 생성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인식하는 확장자는 </a:t>
            </a:r>
            <a:r>
              <a:rPr kumimoji="1" lang="en-US" altLang="ko-KR" dirty="0" err="1"/>
              <a:t>jpg,png</a:t>
            </a:r>
            <a:r>
              <a:rPr kumimoji="1" lang="ko-KR" altLang="en-US" dirty="0"/>
              <a:t> 소문자</a:t>
            </a:r>
          </a:p>
        </p:txBody>
      </p:sp>
    </p:spTree>
    <p:extLst>
      <p:ext uri="{BB962C8B-B14F-4D97-AF65-F5344CB8AC3E}">
        <p14:creationId xmlns:p14="http://schemas.microsoft.com/office/powerpoint/2010/main" val="457923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위의 코드를 이용 전처리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전처리 된 데이타셋에서 이미지가 임계 수량 보다 작을 경우 가치 치기를 수행 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4223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 ./</a:t>
            </a:r>
            <a:r>
              <a:rPr lang="en-US" altLang="ko-KR" sz="1400" dirty="0" err="1"/>
              <a:t>util</a:t>
            </a:r>
            <a:r>
              <a:rPr lang="en-US" altLang="ko-KR" sz="1400" dirty="0"/>
              <a:t>/prune-</a:t>
            </a:r>
            <a:r>
              <a:rPr lang="en-US" altLang="ko-KR" sz="1400" dirty="0" err="1"/>
              <a:t>dataset.py</a:t>
            </a:r>
            <a:endParaRPr kumimoji="1"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5816"/>
            <a:ext cx="9575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sz="2000" dirty="0"/>
              <a:t>./training/</a:t>
            </a:r>
            <a:r>
              <a:rPr kumimoji="1" lang="en-US" altLang="ko-KR" sz="2000" dirty="0" err="1"/>
              <a:t>main.lua</a:t>
            </a:r>
            <a:r>
              <a:rPr kumimoji="1" lang="en-US" altLang="ko-KR" sz="2000" dirty="0"/>
              <a:t> –data &lt;</a:t>
            </a:r>
            <a:r>
              <a:rPr kumimoji="1" lang="en-US" altLang="ko-KR" sz="2000" dirty="0" err="1"/>
              <a:t>DataDir</a:t>
            </a:r>
            <a:r>
              <a:rPr kumimoji="1" lang="en-US" altLang="ko-KR" sz="2000" dirty="0"/>
              <a:t>&gt; -</a:t>
            </a:r>
            <a:r>
              <a:rPr kumimoji="1" lang="en-US" altLang="ko-KR" sz="2000" dirty="0" err="1"/>
              <a:t>lfwDir</a:t>
            </a:r>
            <a:r>
              <a:rPr kumimoji="1" lang="en-US" altLang="ko-KR" sz="2000" dirty="0"/>
              <a:t> &lt;</a:t>
            </a:r>
            <a:r>
              <a:rPr kumimoji="1" lang="en-US" altLang="ko-KR" sz="2000" dirty="0" err="1"/>
              <a:t>LfwDir</a:t>
            </a:r>
            <a:r>
              <a:rPr kumimoji="1" lang="en-US" altLang="ko-KR" sz="2000" dirty="0"/>
              <a:t>&gt; -</a:t>
            </a:r>
            <a:r>
              <a:rPr kumimoji="1" lang="en-US" altLang="ko-KR" sz="2000" dirty="0" err="1"/>
              <a:t>peoplePerBatch</a:t>
            </a:r>
            <a:r>
              <a:rPr kumimoji="1" lang="en-US" altLang="ko-KR" sz="2000" dirty="0"/>
              <a:t> 15 –</a:t>
            </a:r>
            <a:r>
              <a:rPr kumimoji="1" lang="en-US" altLang="ko-KR" sz="2000" dirty="0" err="1"/>
              <a:t>imagesPerPerson</a:t>
            </a:r>
            <a:r>
              <a:rPr kumimoji="1" lang="en-US" altLang="ko-KR" sz="2000" dirty="0"/>
              <a:t> 20  </a:t>
            </a: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1915"/>
            <a:ext cx="7264191" cy="1964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548" y="3583731"/>
            <a:ext cx="6943928" cy="31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./training/plot-</a:t>
            </a:r>
            <a:r>
              <a:rPr kumimoji="1" lang="en-US" altLang="ko-KR" sz="1800" dirty="0" err="1"/>
              <a:t>loss.py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wordDirs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WordDir</a:t>
            </a:r>
            <a:r>
              <a:rPr kumimoji="1" lang="en-US" altLang="ko-KR" sz="1800" dirty="0"/>
              <a:t>]</a:t>
            </a:r>
            <a:endParaRPr kumimoji="1"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5" y="2201863"/>
            <a:ext cx="5105400" cy="397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13" y="2201863"/>
            <a:ext cx="5089187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Openface</a:t>
            </a:r>
            <a:r>
              <a:rPr kumimoji="1" lang="en-US" altLang="ko-KR" dirty="0"/>
              <a:t> Library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83" y="1825625"/>
            <a:ext cx="659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./demos/classifier.py –</a:t>
            </a: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] train [Feature Path]</a:t>
            </a:r>
          </a:p>
          <a:p>
            <a:pPr marL="0" indent="0">
              <a:buNone/>
            </a:pP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: ./training/work/</a:t>
            </a:r>
            <a:r>
              <a:rPr kumimoji="1" lang="en-US" altLang="ko-KR" sz="1800" dirty="0" err="1"/>
              <a:t>dir</a:t>
            </a:r>
            <a:r>
              <a:rPr kumimoji="1" lang="en-US" altLang="ko-KR" sz="1800" dirty="0"/>
              <a:t>/model_n.t7 </a:t>
            </a:r>
            <a:r>
              <a:rPr kumimoji="1" lang="ko-KR" altLang="en-US" sz="1800" dirty="0"/>
              <a:t>파일 </a:t>
            </a:r>
            <a:r>
              <a:rPr kumimoji="1" lang="en-US" altLang="ko-KR" sz="1800" dirty="0"/>
              <a:t>DNN Weight </a:t>
            </a:r>
            <a:r>
              <a:rPr kumimoji="1" lang="ko-KR" altLang="en-US" sz="1800" dirty="0"/>
              <a:t>파일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./demos/</a:t>
            </a:r>
            <a:r>
              <a:rPr kumimoji="1" lang="en-US" altLang="ko-KR" sz="1800" dirty="0" err="1"/>
              <a:t>classifier.py</a:t>
            </a:r>
            <a:r>
              <a:rPr kumimoji="1" lang="en-US" altLang="ko-KR" sz="1800" dirty="0"/>
              <a:t> –</a:t>
            </a: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] infer [</a:t>
            </a:r>
            <a:r>
              <a:rPr kumimoji="1" lang="en-US" altLang="ko-KR" sz="1800" dirty="0" err="1"/>
              <a:t>TrainedModel</a:t>
            </a:r>
            <a:r>
              <a:rPr kumimoji="1" lang="en-US" altLang="ko-KR" sz="1800" dirty="0"/>
              <a:t>] </a:t>
            </a:r>
            <a:r>
              <a:rPr kumimoji="1" lang="en-US" altLang="ko-KR" sz="1800" dirty="0" err="1"/>
              <a:t>DataSource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: ./training/work/</a:t>
            </a:r>
            <a:r>
              <a:rPr kumimoji="1" lang="en-US" altLang="ko-KR" sz="1800" dirty="0" err="1"/>
              <a:t>dir</a:t>
            </a:r>
            <a:r>
              <a:rPr kumimoji="1" lang="en-US" altLang="ko-KR" sz="1800" dirty="0"/>
              <a:t>/model_n.t7 </a:t>
            </a:r>
            <a:r>
              <a:rPr kumimoji="1" lang="ko-KR" altLang="en-US" sz="1800" dirty="0"/>
              <a:t>파일 </a:t>
            </a:r>
            <a:r>
              <a:rPr kumimoji="1" lang="en-US" altLang="ko-KR" sz="1800" dirty="0"/>
              <a:t>DNN Weight </a:t>
            </a:r>
            <a:r>
              <a:rPr kumimoji="1" lang="ko-KR" altLang="en-US" sz="1800" dirty="0"/>
              <a:t>파일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 : </a:t>
            </a:r>
            <a:r>
              <a:rPr kumimoji="1" lang="en-US" altLang="ko-KR" sz="1800" dirty="0" err="1"/>
              <a:t>classifier.py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결과물을 사용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7" y="4540251"/>
            <a:ext cx="9258300" cy="444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37" y="1690688"/>
            <a:ext cx="9194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VS DNN 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934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690688"/>
            <a:ext cx="12192000" cy="14652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283200"/>
            <a:ext cx="12192000" cy="1342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4782" y="250432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DNN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4782" y="5769592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preTrain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71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Dnn</a:t>
            </a:r>
            <a:r>
              <a:rPr lang="en-US" altLang="ko-KR" dirty="0"/>
              <a:t> </a:t>
            </a:r>
            <a:r>
              <a:rPr lang="ko-KR" altLang="en-US" dirty="0"/>
              <a:t>학습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--preprocess</a:t>
            </a:r>
          </a:p>
          <a:p>
            <a:pPr marL="0" indent="0">
              <a:buNone/>
            </a:pPr>
            <a:r>
              <a:rPr lang="en-US" altLang="ko-KR" sz="1400" dirty="0"/>
              <a:t>for N in {1..8}; do ./util/align-dlib.py &lt;path-to-raw-data&gt; align </a:t>
            </a:r>
            <a:r>
              <a:rPr lang="en-US" altLang="ko-KR" sz="1400" dirty="0" err="1"/>
              <a:t>outerEyesAndNose</a:t>
            </a:r>
            <a:r>
              <a:rPr lang="en-US" altLang="ko-KR" sz="1400" dirty="0"/>
              <a:t> &lt;path-to-aligned-data&gt; --size 96 &amp; done.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--representation generate </a:t>
            </a:r>
          </a:p>
          <a:p>
            <a:pPr marL="0" indent="0">
              <a:buNone/>
            </a:pPr>
            <a:r>
              <a:rPr lang="en-US" altLang="ko-KR" sz="1400" dirty="0"/>
              <a:t>./batch-represent/</a:t>
            </a:r>
            <a:r>
              <a:rPr lang="en-US" altLang="ko-KR" sz="1400" dirty="0" err="1"/>
              <a:t>main.lua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outDir</a:t>
            </a:r>
            <a:r>
              <a:rPr lang="en-US" altLang="ko-KR" sz="1400" dirty="0"/>
              <a:t> &lt;feature-directory&gt; -data &lt;path-to-aligned-data&gt; </a:t>
            </a:r>
            <a:br>
              <a:rPr lang="en-US" altLang="ko-KR" sz="1400" dirty="0"/>
            </a:b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--training </a:t>
            </a:r>
            <a:r>
              <a:rPr lang="en-US" altLang="ko-KR" sz="1400" dirty="0" err="1"/>
              <a:t>dnn</a:t>
            </a:r>
            <a:r>
              <a:rPr lang="en-US" altLang="ko-KR" sz="1400" dirty="0"/>
              <a:t> neural network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./training/</a:t>
            </a:r>
            <a:r>
              <a:rPr kumimoji="1" lang="en-US" altLang="ko-KR" sz="1400" dirty="0" err="1"/>
              <a:t>main.lua</a:t>
            </a:r>
            <a:r>
              <a:rPr kumimoji="1" lang="en-US" altLang="ko-KR" sz="1400" dirty="0"/>
              <a:t> –data &lt;</a:t>
            </a:r>
            <a:r>
              <a:rPr kumimoji="1" lang="en-US" altLang="ko-KR" sz="1400" dirty="0" err="1"/>
              <a:t>DataDir</a:t>
            </a:r>
            <a:r>
              <a:rPr kumimoji="1" lang="en-US" altLang="ko-KR" sz="1400" dirty="0"/>
              <a:t>&gt; -</a:t>
            </a:r>
            <a:r>
              <a:rPr kumimoji="1" lang="en-US" altLang="ko-KR" sz="1400" dirty="0" err="1"/>
              <a:t>lfwDir</a:t>
            </a:r>
            <a:r>
              <a:rPr kumimoji="1" lang="en-US" altLang="ko-KR" sz="1400" dirty="0"/>
              <a:t> &lt;</a:t>
            </a:r>
            <a:r>
              <a:rPr kumimoji="1" lang="en-US" altLang="ko-KR" sz="1400" dirty="0" err="1"/>
              <a:t>LfwDir</a:t>
            </a:r>
            <a:r>
              <a:rPr kumimoji="1" lang="en-US" altLang="ko-KR" sz="1400" dirty="0"/>
              <a:t>&gt; -</a:t>
            </a:r>
            <a:r>
              <a:rPr kumimoji="1" lang="en-US" altLang="ko-KR" sz="1400" dirty="0" err="1"/>
              <a:t>peoplePerBatch</a:t>
            </a:r>
            <a:r>
              <a:rPr kumimoji="1" lang="en-US" altLang="ko-KR" sz="1400" dirty="0"/>
              <a:t> 15 –</a:t>
            </a:r>
            <a:r>
              <a:rPr kumimoji="1" lang="en-US" altLang="ko-KR" sz="1400" dirty="0" err="1"/>
              <a:t>imagesPerPerson</a:t>
            </a:r>
            <a:r>
              <a:rPr kumimoji="1" lang="en-US" altLang="ko-KR" sz="1400" dirty="0"/>
              <a:t> 20 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 classification training </a:t>
            </a:r>
          </a:p>
          <a:p>
            <a:pPr marL="0" indent="0">
              <a:buNone/>
            </a:pPr>
            <a:r>
              <a:rPr lang="en-US" altLang="ko-KR" sz="1400" dirty="0"/>
              <a:t>./demos/classifier.py train &lt;feature-directory&gt;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-- predict classification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./demos/classifier.py infer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 &lt;Train </a:t>
            </a:r>
            <a:r>
              <a:rPr lang="en-US" altLang="ko-KR" sz="1400" dirty="0" err="1"/>
              <a:t>Result.pkl</a:t>
            </a:r>
            <a:r>
              <a:rPr lang="en-US" altLang="ko-KR" sz="1400" dirty="0"/>
              <a:t>&gt; images/examples/{</a:t>
            </a:r>
            <a:r>
              <a:rPr lang="en-US" altLang="ko-KR" sz="1400" dirty="0" err="1"/>
              <a:t>carell,adams,lennon</a:t>
            </a:r>
            <a:r>
              <a:rPr lang="en-US" altLang="ko-KR" sz="1400" dirty="0"/>
              <a:t>}*n &lt;feature-directory&gt;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438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사용후기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579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1600" dirty="0"/>
              <a:t>GPU</a:t>
            </a:r>
            <a:r>
              <a:rPr kumimoji="1" lang="ko-KR" altLang="en-US" sz="1600" dirty="0"/>
              <a:t>는 필수</a:t>
            </a:r>
            <a:r>
              <a:rPr kumimoji="1" lang="is-IS" altLang="ko-KR" sz="1600" dirty="0"/>
              <a:t>…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이미지 </a:t>
            </a:r>
            <a:r>
              <a:rPr kumimoji="1" lang="en-US" altLang="ko-KR" sz="1400" dirty="0"/>
              <a:t>1102</a:t>
            </a:r>
            <a:r>
              <a:rPr kumimoji="1" lang="ko-KR" altLang="en-US" sz="1400" dirty="0"/>
              <a:t>개 </a:t>
            </a:r>
            <a:r>
              <a:rPr kumimoji="1" lang="en-US" altLang="ko-KR" sz="1400" dirty="0"/>
              <a:t>DNN </a:t>
            </a:r>
            <a:r>
              <a:rPr kumimoji="1" lang="ko-KR" altLang="en-US" sz="1400" dirty="0"/>
              <a:t>학습 소요 시간</a:t>
            </a: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1600" dirty="0"/>
              <a:t>양질의 데이타 필수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 전 처리 단계에서 필터링을 하지만 다 거르지는 못함</a:t>
            </a:r>
            <a:r>
              <a:rPr kumimoji="1" lang="en-US" altLang="ko-KR" sz="1400" dirty="0"/>
              <a:t>.</a:t>
            </a:r>
          </a:p>
          <a:p>
            <a:endParaRPr kumimoji="1" lang="en-US" altLang="ko-KR" sz="1600" dirty="0"/>
          </a:p>
          <a:p>
            <a:pPr marL="514350" indent="-514350">
              <a:buFont typeface="+mj-lt"/>
              <a:buAutoNum type="arabicPeriod" startAt="3"/>
            </a:pPr>
            <a:r>
              <a:rPr kumimoji="1" lang="ko-KR" altLang="en-US" sz="1600" dirty="0"/>
              <a:t>분류할 클래스 수량에 따라 방법론를 다르게 </a:t>
            </a:r>
            <a:endParaRPr kumimoji="1" lang="en-US" altLang="ko-KR" sz="1600" dirty="0"/>
          </a:p>
          <a:p>
            <a:pPr marL="457200" lvl="1" indent="0">
              <a:buNone/>
            </a:pPr>
            <a:r>
              <a:rPr kumimoji="1" lang="ko-KR" altLang="en-US" sz="1400" dirty="0"/>
              <a:t>분류 클래스 </a:t>
            </a:r>
            <a:r>
              <a:rPr kumimoji="1" lang="en-US" altLang="ko-KR" sz="1400" dirty="0"/>
              <a:t>&lt;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1000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/>
              <a:t>preTrain</a:t>
            </a:r>
            <a:r>
              <a:rPr kumimoji="1" lang="en-US" altLang="ko-KR" sz="1400" dirty="0"/>
              <a:t>.</a:t>
            </a:r>
          </a:p>
          <a:p>
            <a:pPr marL="457200" lvl="1" indent="0">
              <a:buNone/>
            </a:pPr>
            <a:r>
              <a:rPr kumimoji="1" lang="ko-KR" altLang="en-US" sz="1400" dirty="0"/>
              <a:t>분류 클래스 </a:t>
            </a:r>
            <a:r>
              <a:rPr kumimoji="1" lang="en-US" altLang="ko-KR" sz="1400" dirty="0"/>
              <a:t>&gt;=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1000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DNN</a:t>
            </a:r>
            <a:r>
              <a:rPr kumimoji="1" lang="ko-KR" altLang="en-US" sz="1400" dirty="0"/>
              <a:t> 학습 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en-US" altLang="ko-KR" sz="1400" dirty="0"/>
              <a:t>	</a:t>
            </a:r>
          </a:p>
          <a:p>
            <a:pPr marL="342900" indent="-342900">
              <a:buFont typeface="+mj-lt"/>
              <a:buAutoNum type="arabicPeriod" startAt="3"/>
            </a:pPr>
            <a:r>
              <a:rPr kumimoji="1" lang="en-US" altLang="ko-KR" sz="1800" dirty="0"/>
              <a:t>Linux </a:t>
            </a:r>
            <a:r>
              <a:rPr kumimoji="1" lang="ko-KR" altLang="en-US" sz="1800" dirty="0"/>
              <a:t>쉘 스크립트 공부 필요</a:t>
            </a:r>
            <a:r>
              <a:rPr kumimoji="1" lang="en-US" altLang="ko-KR" sz="18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400" dirty="0"/>
              <a:t>특히 파일명 순차적으로 </a:t>
            </a:r>
            <a:r>
              <a:rPr kumimoji="1" lang="ko-KR" altLang="en-US" sz="1400" dirty="0" err="1"/>
              <a:t>바꿀때</a:t>
            </a:r>
            <a:r>
              <a:rPr kumimoji="1" lang="en-US" altLang="ko-KR" sz="1400" dirty="0"/>
              <a:t>…</a:t>
            </a:r>
          </a:p>
          <a:p>
            <a:pPr marL="971550" lvl="1" indent="-514350">
              <a:buFont typeface="+mj-lt"/>
              <a:buAutoNum type="arabicPeriod"/>
            </a:pPr>
            <a:endParaRPr kumimoji="1"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65753"/>
              </p:ext>
            </p:extLst>
          </p:nvPr>
        </p:nvGraphicFramePr>
        <p:xfrm>
          <a:off x="1521637" y="2355858"/>
          <a:ext cx="6548475" cy="60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2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3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CPU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GPU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소요시간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549" y="2187818"/>
            <a:ext cx="2951115" cy="2488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05" y="4708811"/>
            <a:ext cx="9494136" cy="11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차후</a:t>
            </a:r>
            <a:r>
              <a:rPr lang="en-US" altLang="ko-KR" dirty="0"/>
              <a:t> </a:t>
            </a:r>
            <a:r>
              <a:rPr lang="ko-KR" altLang="en-US" dirty="0"/>
              <a:t>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5651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DNN </a:t>
            </a:r>
            <a:r>
              <a:rPr lang="ko-KR" altLang="en-US" dirty="0"/>
              <a:t>학습을 위한 이미지 클래스 및 이미지 수량 추가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err="1"/>
              <a:t>오버피팅</a:t>
            </a:r>
            <a:r>
              <a:rPr lang="ko-KR" altLang="en-US" dirty="0"/>
              <a:t> 없는 모델 작성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SPARK </a:t>
            </a:r>
            <a:r>
              <a:rPr lang="ko-KR" altLang="en-US" dirty="0"/>
              <a:t>기반 분산 플랫폼화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SPARK + KERAS + ELEPHAS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669028" y="5984312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9012275" y="5984311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0355522" y="5984312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7669028" y="5563626"/>
            <a:ext cx="1257300" cy="35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9012275" y="5563625"/>
            <a:ext cx="1257300" cy="35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10355522" y="5563626"/>
            <a:ext cx="1257300" cy="353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7669028" y="4850173"/>
            <a:ext cx="1257300" cy="64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Openface</a:t>
            </a:r>
            <a:endParaRPr lang="en-US" altLang="ko-KR" sz="1400" dirty="0"/>
          </a:p>
          <a:p>
            <a:pPr algn="ctr"/>
            <a:r>
              <a:rPr lang="en-US" altLang="ko-KR" sz="1400" dirty="0"/>
              <a:t>Torch/Python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012275" y="4850172"/>
            <a:ext cx="1257300" cy="64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Openface</a:t>
            </a:r>
            <a:endParaRPr lang="en-US" altLang="ko-KR" sz="1400" dirty="0"/>
          </a:p>
          <a:p>
            <a:pPr algn="ctr"/>
            <a:r>
              <a:rPr lang="en-US" altLang="ko-KR" sz="1400" dirty="0"/>
              <a:t>Torch/Python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355522" y="4850173"/>
            <a:ext cx="1257300" cy="64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Openface</a:t>
            </a:r>
            <a:endParaRPr lang="en-US" altLang="ko-KR" sz="1400" dirty="0"/>
          </a:p>
          <a:p>
            <a:pPr algn="ctr"/>
            <a:r>
              <a:rPr lang="en-US" altLang="ko-KR" sz="1400" dirty="0"/>
              <a:t>Torch/Python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69028" y="4390795"/>
            <a:ext cx="3943794" cy="391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SPARK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669028" y="3960762"/>
            <a:ext cx="3943794" cy="391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PySpark</a:t>
            </a:r>
            <a:endParaRPr lang="en-US" altLang="ko-KR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669028" y="3501385"/>
            <a:ext cx="3943794" cy="3919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KERAS/ELEPHAS</a:t>
            </a:r>
          </a:p>
        </p:txBody>
      </p:sp>
    </p:spTree>
    <p:extLst>
      <p:ext uri="{BB962C8B-B14F-4D97-AF65-F5344CB8AC3E}">
        <p14:creationId xmlns:p14="http://schemas.microsoft.com/office/powerpoint/2010/main" val="3601494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ko-KR" sz="6600" dirty="0"/>
              <a:t>Q&amp;A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154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Library Reference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004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./demos/classifier.py </a:t>
            </a:r>
            <a:r>
              <a:rPr kumimoji="1" lang="ko-KR" altLang="en-US" dirty="0"/>
              <a:t>공통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41419"/>
              </p:ext>
            </p:extLst>
          </p:nvPr>
        </p:nvGraphicFramePr>
        <p:xfrm>
          <a:off x="2205728" y="2144344"/>
          <a:ext cx="8194700" cy="35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8">
                  <a:extLst>
                    <a:ext uri="{9D8B030D-6E8A-4147-A177-3AD203B41FA5}">
                      <a16:colId xmlns:a16="http://schemas.microsoft.com/office/drawing/2014/main" val="1942268347"/>
                    </a:ext>
                  </a:extLst>
                </a:gridCol>
                <a:gridCol w="5071046">
                  <a:extLst>
                    <a:ext uri="{9D8B030D-6E8A-4147-A177-3AD203B41FA5}">
                      <a16:colId xmlns:a16="http://schemas.microsoft.com/office/drawing/2014/main" val="189789678"/>
                    </a:ext>
                  </a:extLst>
                </a:gridCol>
                <a:gridCol w="1165686">
                  <a:extLst>
                    <a:ext uri="{9D8B030D-6E8A-4147-A177-3AD203B41FA5}">
                      <a16:colId xmlns:a16="http://schemas.microsoft.com/office/drawing/2014/main" val="432825395"/>
                    </a:ext>
                  </a:extLst>
                </a:gridCol>
              </a:tblGrid>
              <a:tr h="38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인자값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47242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dlibFacePredictor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얼굴을 인식하는 라이브러리 지정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latinLnBrk="1"/>
                      <a:r>
                        <a:rPr lang="ko-KR" altLang="en-US" sz="1200" dirty="0"/>
                        <a:t>얼굴의 </a:t>
                      </a:r>
                      <a:r>
                        <a:rPr lang="ko-KR" altLang="en-US" sz="1200" dirty="0" err="1"/>
                        <a:t>랜드마크적인</a:t>
                      </a:r>
                      <a:r>
                        <a:rPr lang="ko-KR" altLang="en-US" sz="1200" dirty="0"/>
                        <a:t> 부분을 통해서 얼굴을 인식하게 처리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Shape_predictor_68_face_landmarks.dat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생략가능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84452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networkModel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Torch</a:t>
                      </a:r>
                      <a:r>
                        <a:rPr lang="en-US" altLang="ko-KR" sz="1200" baseline="0" dirty="0"/>
                        <a:t> network Model</a:t>
                      </a:r>
                    </a:p>
                    <a:p>
                      <a:pPr latinLnBrk="1"/>
                      <a:r>
                        <a:rPr lang="ko-KR" altLang="en-US" sz="1200" baseline="0" dirty="0" err="1"/>
                        <a:t>토치로</a:t>
                      </a:r>
                      <a:r>
                        <a:rPr lang="ko-KR" altLang="en-US" sz="1200" baseline="0" dirty="0"/>
                        <a:t> 구성된 </a:t>
                      </a:r>
                      <a:r>
                        <a:rPr lang="en-US" altLang="ko-KR" sz="1200" baseline="0" dirty="0"/>
                        <a:t>DNN Network Model </a:t>
                      </a:r>
                      <a:r>
                        <a:rPr lang="ko-KR" altLang="en-US" sz="1200" baseline="0" dirty="0"/>
                        <a:t>경로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DNN</a:t>
                      </a:r>
                      <a:r>
                        <a:rPr lang="ko-KR" altLang="en-US" sz="1200" baseline="0" dirty="0"/>
                        <a:t>을 학습 했을 경우 이 </a:t>
                      </a:r>
                      <a:r>
                        <a:rPr lang="ko-KR" altLang="en-US" sz="1200" baseline="0" dirty="0" err="1"/>
                        <a:t>인자값을</a:t>
                      </a:r>
                      <a:r>
                        <a:rPr lang="ko-KR" altLang="en-US" sz="1200" baseline="0" dirty="0"/>
                        <a:t> 학습된 </a:t>
                      </a:r>
                      <a:r>
                        <a:rPr lang="en-US" altLang="ko-KR" sz="1200" baseline="0" dirty="0"/>
                        <a:t>network </a:t>
                      </a:r>
                      <a:r>
                        <a:rPr lang="ko-KR" altLang="en-US" sz="1200" baseline="0" dirty="0"/>
                        <a:t>파일로 지정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nn4.small2.v1.t7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039902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imgDim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 얼굴 이미지 크기 지정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96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4871"/>
                  </a:ext>
                </a:extLst>
              </a:tr>
              <a:tr h="469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cuda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Cuda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라이브러리 사용여부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</a:t>
                      </a:r>
                      <a:r>
                        <a:rPr lang="en-US" altLang="ko-KR" sz="1200" baseline="0" dirty="0" err="1"/>
                        <a:t>store_true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en-US" altLang="ko-KR" sz="1200" baseline="0" dirty="0"/>
                        <a:t>* </a:t>
                      </a:r>
                      <a:r>
                        <a:rPr lang="ko-KR" altLang="en-US" sz="1200" baseline="0" dirty="0"/>
                        <a:t>시스템에 </a:t>
                      </a:r>
                      <a:r>
                        <a:rPr lang="en-US" altLang="ko-KR" sz="1200" baseline="0" dirty="0" err="1"/>
                        <a:t>cuda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라이브러리가 없을 경우는 사용하지 않음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679753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--verbose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중간 </a:t>
                      </a:r>
                      <a:r>
                        <a:rPr lang="ko-KR" altLang="en-US" sz="1200" dirty="0" err="1"/>
                        <a:t>중간</a:t>
                      </a:r>
                      <a:r>
                        <a:rPr lang="ko-KR" altLang="en-US" sz="1200" dirty="0"/>
                        <a:t> 메시지 출력 여부 지정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</a:t>
                      </a:r>
                      <a:r>
                        <a:rPr lang="en-US" altLang="ko-KR" sz="1200" dirty="0" err="1"/>
                        <a:t>store_true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592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34" y="1712632"/>
            <a:ext cx="680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Classifier.py [</a:t>
            </a:r>
            <a:r>
              <a:rPr lang="en-US" altLang="ko-KR" sz="1400" dirty="0" err="1"/>
              <a:t>infer|train</a:t>
            </a:r>
            <a:r>
              <a:rPr lang="en-US" altLang="ko-KR" sz="1400" dirty="0"/>
              <a:t>] </a:t>
            </a:r>
            <a:r>
              <a:rPr lang="ko-KR" altLang="en-US" sz="1400" dirty="0"/>
              <a:t>두개의 옵션을 통해 기계학습 모델을 학습</a:t>
            </a:r>
            <a:r>
              <a:rPr lang="en-US" altLang="ko-KR" sz="1400" dirty="0"/>
              <a:t>, </a:t>
            </a:r>
            <a:r>
              <a:rPr lang="ko-KR" altLang="en-US" sz="1400" dirty="0"/>
              <a:t>예측하는 모듈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6386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./demos/classifier.py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86543"/>
              </p:ext>
            </p:extLst>
          </p:nvPr>
        </p:nvGraphicFramePr>
        <p:xfrm>
          <a:off x="838201" y="1690688"/>
          <a:ext cx="10574349" cy="283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270">
                  <a:extLst>
                    <a:ext uri="{9D8B030D-6E8A-4147-A177-3AD203B41FA5}">
                      <a16:colId xmlns:a16="http://schemas.microsoft.com/office/drawing/2014/main" val="1942268347"/>
                    </a:ext>
                  </a:extLst>
                </a:gridCol>
                <a:gridCol w="1538073">
                  <a:extLst>
                    <a:ext uri="{9D8B030D-6E8A-4147-A177-3AD203B41FA5}">
                      <a16:colId xmlns:a16="http://schemas.microsoft.com/office/drawing/2014/main" val="3873447387"/>
                    </a:ext>
                  </a:extLst>
                </a:gridCol>
                <a:gridCol w="5935555">
                  <a:extLst>
                    <a:ext uri="{9D8B030D-6E8A-4147-A177-3AD203B41FA5}">
                      <a16:colId xmlns:a16="http://schemas.microsoft.com/office/drawing/2014/main" val="189789678"/>
                    </a:ext>
                  </a:extLst>
                </a:gridCol>
                <a:gridCol w="1837451">
                  <a:extLst>
                    <a:ext uri="{9D8B030D-6E8A-4147-A177-3AD203B41FA5}">
                      <a16:colId xmlns:a16="http://schemas.microsoft.com/office/drawing/2014/main" val="615767702"/>
                    </a:ext>
                  </a:extLst>
                </a:gridCol>
              </a:tblGrid>
              <a:tr h="38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인자값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47242"/>
                  </a:ext>
                </a:extLst>
              </a:tr>
              <a:tr h="604087">
                <a:tc rowSpan="3">
                  <a:txBody>
                    <a:bodyPr/>
                    <a:lstStyle/>
                    <a:p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ldaDim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차원축소 값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-1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84452"/>
                  </a:ext>
                </a:extLst>
              </a:tr>
              <a:tr h="604087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--classifier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L2 </a:t>
                      </a:r>
                      <a:r>
                        <a:rPr lang="ko-KR" altLang="en-US" sz="1200" baseline="0" dirty="0"/>
                        <a:t>값을 이용해서 학습시키기 위한 분류기를 지정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err="1"/>
                        <a:t>LinearSvm</a:t>
                      </a:r>
                      <a:r>
                        <a:rPr lang="en-US" altLang="ko-KR" sz="1200" baseline="0" dirty="0"/>
                        <a:t>, GMM </a:t>
                      </a:r>
                      <a:r>
                        <a:rPr lang="ko-KR" altLang="en-US" sz="1200" baseline="0" dirty="0"/>
                        <a:t>두가지가 선택 가능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</a:t>
                      </a:r>
                      <a:r>
                        <a:rPr lang="en-US" altLang="ko-KR" sz="1200" baseline="0" dirty="0" err="1"/>
                        <a:t>LinearSvm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039902"/>
                  </a:ext>
                </a:extLst>
              </a:tr>
              <a:tr h="38946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workDir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Representation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값이 있는 경로 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4871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r>
                        <a:rPr lang="en-US" altLang="ko-KR" dirty="0"/>
                        <a:t>infer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classifierModel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train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단계에서 작성된 </a:t>
                      </a:r>
                      <a:r>
                        <a:rPr lang="en-US" altLang="ko-KR" sz="1200" baseline="0" dirty="0" err="1"/>
                        <a:t>pkl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파일을 입력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0522"/>
                  </a:ext>
                </a:extLst>
              </a:tr>
              <a:tr h="38946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imgs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분류기를 통해 예측을 수행할 이미지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혹은 이미지가 포함된 경로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8001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17" y="4746504"/>
            <a:ext cx="12248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./demos/classifier.py train &lt;feature-directory&gt;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./demos/classifier.py infer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 &lt;Train </a:t>
            </a:r>
            <a:r>
              <a:rPr lang="en-US" altLang="ko-KR" sz="1400" dirty="0" err="1"/>
              <a:t>Result.pkl</a:t>
            </a:r>
            <a:r>
              <a:rPr lang="en-US" altLang="ko-KR" sz="1400" dirty="0"/>
              <a:t>&gt; images/examples/{</a:t>
            </a:r>
            <a:r>
              <a:rPr lang="en-US" altLang="ko-KR" sz="1400" dirty="0" err="1"/>
              <a:t>carell,adams,lennon</a:t>
            </a:r>
            <a:r>
              <a:rPr lang="en-US" altLang="ko-KR" sz="1400" dirty="0"/>
              <a:t>}*n &lt;feature-directory&gt;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2785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./training/</a:t>
            </a:r>
            <a:r>
              <a:rPr lang="en-US" altLang="ko-KR" dirty="0" err="1"/>
              <a:t>main.lua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3088" y="1361906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Torch DNN</a:t>
            </a:r>
            <a:r>
              <a:rPr lang="ko-KR" altLang="en-US" sz="1400" dirty="0"/>
              <a:t>을 학습시키는 프로그램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18653"/>
              </p:ext>
            </p:extLst>
          </p:nvPr>
        </p:nvGraphicFramePr>
        <p:xfrm>
          <a:off x="283534" y="1669683"/>
          <a:ext cx="11504428" cy="470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6">
                  <a:extLst>
                    <a:ext uri="{9D8B030D-6E8A-4147-A177-3AD203B41FA5}">
                      <a16:colId xmlns:a16="http://schemas.microsoft.com/office/drawing/2014/main" val="1942268347"/>
                    </a:ext>
                  </a:extLst>
                </a:gridCol>
                <a:gridCol w="800413">
                  <a:extLst>
                    <a:ext uri="{9D8B030D-6E8A-4147-A177-3AD203B41FA5}">
                      <a16:colId xmlns:a16="http://schemas.microsoft.com/office/drawing/2014/main" val="3873447387"/>
                    </a:ext>
                  </a:extLst>
                </a:gridCol>
                <a:gridCol w="2130876">
                  <a:extLst>
                    <a:ext uri="{9D8B030D-6E8A-4147-A177-3AD203B41FA5}">
                      <a16:colId xmlns:a16="http://schemas.microsoft.com/office/drawing/2014/main" val="189789678"/>
                    </a:ext>
                  </a:extLst>
                </a:gridCol>
                <a:gridCol w="997855">
                  <a:extLst>
                    <a:ext uri="{9D8B030D-6E8A-4147-A177-3AD203B41FA5}">
                      <a16:colId xmlns:a16="http://schemas.microsoft.com/office/drawing/2014/main" val="2895227812"/>
                    </a:ext>
                  </a:extLst>
                </a:gridCol>
                <a:gridCol w="985786">
                  <a:extLst>
                    <a:ext uri="{9D8B030D-6E8A-4147-A177-3AD203B41FA5}">
                      <a16:colId xmlns:a16="http://schemas.microsoft.com/office/drawing/2014/main" val="2255838732"/>
                    </a:ext>
                  </a:extLst>
                </a:gridCol>
                <a:gridCol w="1375674">
                  <a:extLst>
                    <a:ext uri="{9D8B030D-6E8A-4147-A177-3AD203B41FA5}">
                      <a16:colId xmlns:a16="http://schemas.microsoft.com/office/drawing/2014/main" val="926816027"/>
                    </a:ext>
                  </a:extLst>
                </a:gridCol>
                <a:gridCol w="3501656">
                  <a:extLst>
                    <a:ext uri="{9D8B030D-6E8A-4147-A177-3AD203B41FA5}">
                      <a16:colId xmlns:a16="http://schemas.microsoft.com/office/drawing/2014/main" val="3218475786"/>
                    </a:ext>
                  </a:extLst>
                </a:gridCol>
                <a:gridCol w="1077432">
                  <a:extLst>
                    <a:ext uri="{9D8B030D-6E8A-4147-A177-3AD203B41FA5}">
                      <a16:colId xmlns:a16="http://schemas.microsoft.com/office/drawing/2014/main" val="944097721"/>
                    </a:ext>
                  </a:extLst>
                </a:gridCol>
              </a:tblGrid>
              <a:tr h="393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47242"/>
                  </a:ext>
                </a:extLst>
              </a:tr>
              <a:tr h="236280">
                <a:tc rowSpan="9">
                  <a:txBody>
                    <a:bodyPr/>
                    <a:lstStyle/>
                    <a:p>
                      <a:r>
                        <a:rPr lang="en-US" altLang="ko-KR" sz="1100" dirty="0"/>
                        <a:t>general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-cache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캐시</a:t>
                      </a:r>
                      <a:r>
                        <a:rPr lang="ko-KR" altLang="en-US" sz="1100" baseline="0" dirty="0"/>
                        <a:t> 디렉토리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nDonkeys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데이터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로딩 쓰레드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84452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-save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학습된 결과를 저장할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Training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nEpochs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학습을 하기 위한 </a:t>
                      </a:r>
                      <a:r>
                        <a:rPr lang="en-US" altLang="ko-KR" sz="1100" dirty="0"/>
                        <a:t>Epoch </a:t>
                      </a:r>
                      <a:r>
                        <a:rPr lang="ko-KR" altLang="en-US" sz="1100" dirty="0"/>
                        <a:t>카운트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039902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-data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데이터 경로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epochSize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 </a:t>
                      </a:r>
                      <a:r>
                        <a:rPr lang="en-US" altLang="ko-KR" sz="1100" dirty="0"/>
                        <a:t>epoch</a:t>
                      </a:r>
                      <a:r>
                        <a:rPr lang="ko-KR" altLang="en-US" sz="1100" dirty="0"/>
                        <a:t>당 실행할 </a:t>
                      </a:r>
                      <a:r>
                        <a:rPr lang="en-US" altLang="ko-KR" sz="11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4871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manualSeed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랜덤 시드 넘버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epochNumber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Epoch Number </a:t>
                      </a:r>
                    </a:p>
                    <a:p>
                      <a:pPr latinLnBrk="1"/>
                      <a:r>
                        <a:rPr lang="ko-KR" altLang="en-US" sz="1100" dirty="0"/>
                        <a:t>학습을 중단</a:t>
                      </a:r>
                      <a:r>
                        <a:rPr lang="ko-KR" altLang="en-US" sz="1100" baseline="0" dirty="0"/>
                        <a:t> 후 재시작시 재 시작에 해당하는 값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0522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Cuda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사용 여부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peoplePerBatch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미니배치 </a:t>
                      </a:r>
                      <a:r>
                        <a:rPr lang="ko-KR" altLang="en-US" sz="1100" dirty="0" err="1"/>
                        <a:t>수행시</a:t>
                      </a:r>
                      <a:r>
                        <a:rPr lang="ko-KR" altLang="en-US" sz="1100" dirty="0"/>
                        <a:t> 읽어 들일 인물 클래스의 수량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80012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-device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사용할 </a:t>
                      </a:r>
                      <a:r>
                        <a:rPr lang="en-US" altLang="ko-KR" sz="1100" dirty="0" err="1"/>
                        <a:t>cuda</a:t>
                      </a:r>
                      <a:r>
                        <a:rPr lang="en-US" altLang="ko-KR" sz="1100" dirty="0"/>
                        <a:t> device </a:t>
                      </a:r>
                      <a:r>
                        <a:rPr lang="ko-KR" altLang="en-US" sz="1100" dirty="0"/>
                        <a:t>번호 지정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peoplePerPerson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미니배치 </a:t>
                      </a:r>
                      <a:r>
                        <a:rPr lang="ko-KR" altLang="en-US" sz="1100" dirty="0" err="1"/>
                        <a:t>수행시</a:t>
                      </a:r>
                      <a:r>
                        <a:rPr lang="ko-KR" altLang="en-US" sz="1100" dirty="0"/>
                        <a:t> 읽어 들일</a:t>
                      </a:r>
                      <a:r>
                        <a:rPr lang="ko-KR" altLang="en-US" sz="1100" baseline="0" dirty="0"/>
                        <a:t> 클래스내에서의 이미지 수량 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645188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nGPU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n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en-US" altLang="ko-KR" sz="1100" dirty="0"/>
                        <a:t>GPU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사용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 값이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일 경우 </a:t>
                      </a:r>
                      <a:r>
                        <a:rPr lang="en-US" altLang="ko-KR" sz="1100" dirty="0"/>
                        <a:t>LFW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테스트 수행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98094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cudnn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Cudnn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사용 여부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testBatchSize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수행시</a:t>
                      </a:r>
                      <a:r>
                        <a:rPr lang="ko-KR" altLang="en-US" sz="1100" baseline="0" dirty="0"/>
                        <a:t> 한번에 읽어 들일 이미지 크기 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34277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cudnn_bench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Cudnn</a:t>
                      </a:r>
                      <a:r>
                        <a:rPr lang="en-US" altLang="ko-KR" sz="1100" dirty="0"/>
                        <a:t> fast</a:t>
                      </a:r>
                      <a:r>
                        <a:rPr lang="en-US" altLang="ko-KR" sz="1100" baseline="0" dirty="0"/>
                        <a:t> option </a:t>
                      </a:r>
                      <a:r>
                        <a:rPr lang="ko-KR" altLang="en-US" sz="1100" baseline="0" dirty="0"/>
                        <a:t>사용 여부 </a:t>
                      </a:r>
                      <a:endParaRPr lang="en-US" altLang="ko-KR" sz="1100" baseline="0" dirty="0"/>
                    </a:p>
                    <a:p>
                      <a:pPr latinLnBrk="1"/>
                      <a:r>
                        <a:rPr lang="ko-KR" altLang="en-US" sz="1100" baseline="0" dirty="0"/>
                        <a:t>이 옵션을 사용하면 메모리 사용량이 증가함</a:t>
                      </a:r>
                      <a:r>
                        <a:rPr lang="en-US" altLang="ko-KR" sz="1100" baseline="0" dirty="0"/>
                        <a:t>.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false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lfwDir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수행시</a:t>
                      </a:r>
                      <a:r>
                        <a:rPr lang="ko-KR" altLang="en-US" sz="1100" baseline="0" dirty="0"/>
                        <a:t> 일어 들일 </a:t>
                      </a:r>
                      <a:r>
                        <a:rPr lang="en-US" altLang="ko-KR" sz="1100" baseline="0" dirty="0" err="1"/>
                        <a:t>lfw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데이터 위치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../data/</a:t>
                      </a:r>
                      <a:r>
                        <a:rPr lang="en-US" altLang="ko-KR" sz="1100" dirty="0" err="1"/>
                        <a:t>lfw</a:t>
                      </a:r>
                      <a:r>
                        <a:rPr lang="en-US" altLang="ko-KR" sz="1100" dirty="0"/>
                        <a:t>/aligned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02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971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453" y="1246188"/>
            <a:ext cx="4827494" cy="43513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246188"/>
            <a:ext cx="6169660" cy="5141912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/>
              <a:t>papers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88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./training/</a:t>
            </a:r>
            <a:r>
              <a:rPr lang="en-US" altLang="ko-KR" dirty="0" err="1"/>
              <a:t>main.lua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3088" y="1361906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Torch DNN</a:t>
            </a:r>
            <a:r>
              <a:rPr lang="ko-KR" altLang="en-US" sz="1400" dirty="0"/>
              <a:t>을 학습시키는 프로그램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92682"/>
              </p:ext>
            </p:extLst>
          </p:nvPr>
        </p:nvGraphicFramePr>
        <p:xfrm>
          <a:off x="3223769" y="2193288"/>
          <a:ext cx="574445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929">
                  <a:extLst>
                    <a:ext uri="{9D8B030D-6E8A-4147-A177-3AD203B41FA5}">
                      <a16:colId xmlns:a16="http://schemas.microsoft.com/office/drawing/2014/main" val="1942268347"/>
                    </a:ext>
                  </a:extLst>
                </a:gridCol>
                <a:gridCol w="1007463">
                  <a:extLst>
                    <a:ext uri="{9D8B030D-6E8A-4147-A177-3AD203B41FA5}">
                      <a16:colId xmlns:a16="http://schemas.microsoft.com/office/drawing/2014/main" val="3873447387"/>
                    </a:ext>
                  </a:extLst>
                </a:gridCol>
                <a:gridCol w="2682088">
                  <a:extLst>
                    <a:ext uri="{9D8B030D-6E8A-4147-A177-3AD203B41FA5}">
                      <a16:colId xmlns:a16="http://schemas.microsoft.com/office/drawing/2014/main" val="189789678"/>
                    </a:ext>
                  </a:extLst>
                </a:gridCol>
                <a:gridCol w="1255979">
                  <a:extLst>
                    <a:ext uri="{9D8B030D-6E8A-4147-A177-3AD203B41FA5}">
                      <a16:colId xmlns:a16="http://schemas.microsoft.com/office/drawing/2014/main" val="2895227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94724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r>
                        <a:rPr lang="en-US" altLang="ko-KR" sz="1100" dirty="0"/>
                        <a:t>model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-retrain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재학습을 위한 모델의 경로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844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modelDef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</a:t>
                      </a:r>
                      <a:r>
                        <a:rPr lang="en-US" altLang="ko-KR" sz="1100" baseline="0" dirty="0"/>
                        <a:t> DNN </a:t>
                      </a:r>
                      <a:r>
                        <a:rPr lang="ko-KR" altLang="en-US" sz="1100" baseline="0" dirty="0"/>
                        <a:t>모델이 정의된 파일의 경로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../models/</a:t>
                      </a:r>
                      <a:r>
                        <a:rPr lang="en-US" altLang="ko-KR" sz="1100" dirty="0" err="1"/>
                        <a:t>openface</a:t>
                      </a:r>
                      <a:r>
                        <a:rPr lang="en-US" altLang="ko-KR" sz="1100" dirty="0"/>
                        <a:t>/</a:t>
                      </a:r>
                      <a:r>
                        <a:rPr lang="en-US" altLang="ko-KR" sz="1100" dirty="0" err="1"/>
                        <a:t>nn.def.lua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039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imgDim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</a:t>
                      </a:r>
                      <a:r>
                        <a:rPr lang="en-US" altLang="ko-KR" sz="1100" baseline="0" dirty="0"/>
                        <a:t> DNN </a:t>
                      </a:r>
                      <a:r>
                        <a:rPr lang="ko-KR" altLang="en-US" sz="1100" baseline="0" dirty="0"/>
                        <a:t>학습을 위한 이미지 크기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448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embSize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 DNN </a:t>
                      </a:r>
                      <a:r>
                        <a:rPr lang="ko-KR" altLang="en-US" sz="1100" dirty="0"/>
                        <a:t>을 통해 생성된 이미지의 </a:t>
                      </a:r>
                      <a:r>
                        <a:rPr lang="en-US" altLang="ko-KR" sz="1100" dirty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505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-alpha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TripletLoss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마진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68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959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LFW </a:t>
            </a:r>
            <a:r>
              <a:rPr kumimoji="1" lang="en-US" altLang="ko-KR" dirty="0" err="1"/>
              <a:t>Pairs.txt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51967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sz="2400" dirty="0"/>
              <a:t>LFW</a:t>
            </a:r>
            <a:r>
              <a:rPr kumimoji="1" lang="ko-KR" altLang="en-US" sz="2400" dirty="0"/>
              <a:t> 데이타셋을 이용하여 정확률을 계산 하기 위한 데이타 셋</a:t>
            </a:r>
            <a:endParaRPr kumimoji="1" lang="en-US" altLang="ko-KR" sz="2400" dirty="0"/>
          </a:p>
          <a:p>
            <a:r>
              <a:rPr kumimoji="1" lang="en-US" altLang="ko-KR" sz="2400" dirty="0">
                <a:hlinkClick r:id="rId2"/>
              </a:rPr>
              <a:t>http://vis-www.cs.umass.edu/lfw/README.txt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3.c </a:t>
            </a:r>
            <a:r>
              <a:rPr kumimoji="1" lang="en-US" altLang="ko-KR" sz="2000" dirty="0" err="1"/>
              <a:t>pairs.txt</a:t>
            </a:r>
            <a:r>
              <a:rPr kumimoji="1" lang="en-US" altLang="ko-KR" sz="2000" dirty="0"/>
              <a:t> format </a:t>
            </a:r>
            <a:r>
              <a:rPr kumimoji="1" lang="ko-KR" altLang="en-US" sz="2000" dirty="0"/>
              <a:t>참고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400" dirty="0"/>
              <a:t>/root/</a:t>
            </a:r>
            <a:r>
              <a:rPr kumimoji="1" lang="en-US" altLang="ko-KR" sz="2400" dirty="0" err="1"/>
              <a:t>openface</a:t>
            </a:r>
            <a:r>
              <a:rPr kumimoji="1" lang="en-US" altLang="ko-KR" sz="2400" dirty="0"/>
              <a:t>/data/</a:t>
            </a:r>
            <a:r>
              <a:rPr kumimoji="1" lang="en-US" altLang="ko-KR" sz="2400" dirty="0" err="1"/>
              <a:t>imgs</a:t>
            </a:r>
            <a:r>
              <a:rPr kumimoji="1" lang="en-US" altLang="ko-KR" sz="2400" dirty="0"/>
              <a:t>/test1/aligned/</a:t>
            </a:r>
            <a:r>
              <a:rPr kumimoji="1" lang="en-US" altLang="ko-KR" sz="2400" dirty="0" err="1"/>
              <a:t>pair_gen.py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작성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000" dirty="0"/>
              <a:t>Count of iteration : 10 </a:t>
            </a:r>
          </a:p>
          <a:p>
            <a:pPr lvl="1"/>
            <a:r>
              <a:rPr kumimoji="1" lang="en-US" altLang="ko-KR" sz="2000" dirty="0"/>
              <a:t>Size of </a:t>
            </a:r>
            <a:r>
              <a:rPr kumimoji="1" lang="en-US" altLang="ko-KR" sz="2000" dirty="0" err="1"/>
              <a:t>testset</a:t>
            </a:r>
            <a:r>
              <a:rPr kumimoji="1" lang="en-US" altLang="ko-KR" sz="2000" dirty="0"/>
              <a:t> : 300 </a:t>
            </a:r>
          </a:p>
          <a:p>
            <a:pPr lvl="1"/>
            <a:r>
              <a:rPr kumimoji="1" lang="en-US" altLang="ko-KR" sz="2000" dirty="0"/>
              <a:t>Total line : </a:t>
            </a:r>
          </a:p>
          <a:p>
            <a:pPr lvl="2"/>
            <a:r>
              <a:rPr kumimoji="1" lang="en-US" altLang="ko-KR" sz="1600" dirty="0"/>
              <a:t>1(head) + 10(size of iteration) * 300(match element) + 10(size of iteration) * 300(mismatch element)</a:t>
            </a:r>
          </a:p>
          <a:p>
            <a:pPr lvl="2"/>
            <a:endParaRPr kumimoji="1"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751674" y="1903230"/>
            <a:ext cx="4284921" cy="4568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[count of iteration] [size of </a:t>
            </a:r>
            <a:r>
              <a:rPr kumimoji="1" lang="en-US" altLang="ko-KR" dirty="0" err="1"/>
              <a:t>testset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836736" y="2296634"/>
            <a:ext cx="1743739" cy="12865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name1 n1 name2 n2</a:t>
            </a:r>
          </a:p>
          <a:p>
            <a:r>
              <a:rPr kumimoji="1" lang="en-US" altLang="ko-KR" sz="1200" dirty="0"/>
              <a:t>name1 n1 name2 n2 </a:t>
            </a:r>
            <a:endParaRPr kumimoji="1" lang="ko-KR" altLang="en-US" sz="1200" dirty="0"/>
          </a:p>
          <a:p>
            <a:r>
              <a:rPr kumimoji="1" lang="en-US" altLang="ko-KR" sz="1200" dirty="0"/>
              <a:t>name1 n1 name2 n2  </a:t>
            </a:r>
            <a:endParaRPr kumimoji="1"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6836736" y="4997356"/>
            <a:ext cx="1743739" cy="13466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------------------</a:t>
            </a:r>
          </a:p>
          <a:p>
            <a:r>
              <a:rPr kumimoji="1" lang="en-US" altLang="ko-KR" sz="1100" dirty="0"/>
              <a:t>name1 n1 name2 n2</a:t>
            </a:r>
          </a:p>
          <a:p>
            <a:r>
              <a:rPr kumimoji="1" lang="en-US" altLang="ko-KR" sz="1100" dirty="0"/>
              <a:t>name1 n1 name2 n2 </a:t>
            </a:r>
            <a:endParaRPr kumimoji="1" lang="ko-KR" altLang="en-US" sz="1100" dirty="0"/>
          </a:p>
          <a:p>
            <a:r>
              <a:rPr kumimoji="1" lang="en-US" altLang="ko-KR" sz="1100" dirty="0"/>
              <a:t>name1 n1 name2 n2</a:t>
            </a:r>
          </a:p>
          <a:p>
            <a:r>
              <a:rPr kumimoji="1" lang="en-US" altLang="ko-KR" sz="1100" dirty="0"/>
              <a:t>-----------------------  </a:t>
            </a:r>
            <a:endParaRPr kumimoji="1"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6836736" y="3646995"/>
            <a:ext cx="1743739" cy="12865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name1 n1 name2 n2</a:t>
            </a:r>
          </a:p>
          <a:p>
            <a:r>
              <a:rPr kumimoji="1" lang="en-US" altLang="ko-KR" sz="1200" dirty="0"/>
              <a:t>name1 n1 name2 n2 </a:t>
            </a:r>
            <a:endParaRPr kumimoji="1" lang="ko-KR" altLang="en-US" sz="1200" dirty="0"/>
          </a:p>
          <a:p>
            <a:r>
              <a:rPr kumimoji="1" lang="en-US" altLang="ko-KR" sz="1200" dirty="0"/>
              <a:t>name1 n1 name2 n2  </a:t>
            </a:r>
            <a:endParaRPr kumimoji="1"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911163" y="2300289"/>
            <a:ext cx="1864242" cy="55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5405" y="2307378"/>
            <a:ext cx="176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Match element</a:t>
            </a:r>
          </a:p>
          <a:p>
            <a:r>
              <a:rPr lang="en-US" altLang="ko-KR" dirty="0"/>
              <a:t>Size of </a:t>
            </a:r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914711" y="3005580"/>
            <a:ext cx="1864242" cy="55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78953" y="3012669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misMatch</a:t>
            </a:r>
            <a:r>
              <a:rPr lang="en-US" altLang="ko-KR" dirty="0"/>
              <a:t> element</a:t>
            </a:r>
          </a:p>
          <a:p>
            <a:r>
              <a:rPr lang="en-US" altLang="ko-KR" dirty="0"/>
              <a:t>Size of </a:t>
            </a:r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813698" y="2252553"/>
            <a:ext cx="1864242" cy="40914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3258" y="596761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 of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500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71818"/>
              </p:ext>
            </p:extLst>
          </p:nvPr>
        </p:nvGraphicFramePr>
        <p:xfrm>
          <a:off x="283536" y="1690688"/>
          <a:ext cx="116745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val="1289802703"/>
                    </a:ext>
                  </a:extLst>
                </a:gridCol>
                <a:gridCol w="2062963">
                  <a:extLst>
                    <a:ext uri="{9D8B030D-6E8A-4147-A177-3AD203B41FA5}">
                      <a16:colId xmlns:a16="http://schemas.microsoft.com/office/drawing/2014/main" val="2418100343"/>
                    </a:ext>
                  </a:extLst>
                </a:gridCol>
                <a:gridCol w="3489747">
                  <a:extLst>
                    <a:ext uri="{9D8B030D-6E8A-4147-A177-3AD203B41FA5}">
                      <a16:colId xmlns:a16="http://schemas.microsoft.com/office/drawing/2014/main" val="2879125753"/>
                    </a:ext>
                  </a:extLst>
                </a:gridCol>
                <a:gridCol w="1562293">
                  <a:extLst>
                    <a:ext uri="{9D8B030D-6E8A-4147-A177-3AD203B41FA5}">
                      <a16:colId xmlns:a16="http://schemas.microsoft.com/office/drawing/2014/main" val="786919710"/>
                    </a:ext>
                  </a:extLst>
                </a:gridCol>
                <a:gridCol w="1133039">
                  <a:extLst>
                    <a:ext uri="{9D8B030D-6E8A-4147-A177-3AD203B41FA5}">
                      <a16:colId xmlns:a16="http://schemas.microsoft.com/office/drawing/2014/main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AlignDLib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contructor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facePredictor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라이브러리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159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align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imgDim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Bb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landmarkIndices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skipMulti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 크기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int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numpy,ndarray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얼굴을 인식할 영역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dirty="0" err="1"/>
                        <a:t>dlib.rectangle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얼굴을 인식하는 방법</a:t>
                      </a:r>
                      <a:r>
                        <a:rPr lang="en-US" altLang="ko-KR" sz="1600" dirty="0"/>
                        <a:t>, list of </a:t>
                      </a:r>
                      <a:r>
                        <a:rPr lang="en-US" altLang="ko-KR" sz="1600" dirty="0" err="1"/>
                        <a:t>ints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다수의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이미지 인식 처리 여부</a:t>
                      </a:r>
                      <a:r>
                        <a:rPr lang="en-US" altLang="ko-KR" sz="1600" dirty="0"/>
                        <a:t>, 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</a:t>
                      </a:r>
                      <a:r>
                        <a:rPr lang="en-US" altLang="ko-KR" sz="1600" dirty="0"/>
                        <a:t> image</a:t>
                      </a:r>
                    </a:p>
                    <a:p>
                      <a:pPr latinLnBrk="1"/>
                      <a:r>
                        <a:rPr lang="en-US" altLang="ko-KR" sz="1600" dirty="0"/>
                        <a:t>Shape(imgDim,imgDim,3)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이미지와 얼굴을 인식하는 방법을 입력 받아 인식된 얼굴을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4571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49" y="4108575"/>
            <a:ext cx="2983335" cy="2296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536" y="4303486"/>
            <a:ext cx="83215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err="1"/>
              <a:t>landmarkIndices</a:t>
            </a:r>
            <a:endParaRPr lang="en-US" altLang="ko-KR" b="1" i="1" dirty="0"/>
          </a:p>
          <a:p>
            <a:r>
              <a:rPr lang="en-US" altLang="ko-KR" b="1" i="1" dirty="0"/>
              <a:t>  </a:t>
            </a:r>
            <a:r>
              <a:rPr lang="ko-KR" altLang="en-US" dirty="0"/>
              <a:t>이 값은 입력된 이미지를 오른쪽과 같이 맵핑 시켜 특정 지점의 </a:t>
            </a:r>
            <a:r>
              <a:rPr lang="ko-KR" altLang="en-US" dirty="0" err="1"/>
              <a:t>랜드마크값을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이용하여 얼굴을 인식함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기본적으로 정의된 값</a:t>
            </a:r>
            <a:endParaRPr lang="en-US" altLang="ko-KR" dirty="0"/>
          </a:p>
          <a:p>
            <a:r>
              <a:rPr lang="en-US" altLang="ko-KR" dirty="0"/>
              <a:t>    INNER_EYES_AND_BOTOOM_LIP = [39.42.57]</a:t>
            </a:r>
          </a:p>
          <a:p>
            <a:r>
              <a:rPr lang="en-US" altLang="ko-KR" dirty="0"/>
              <a:t>    OUTER_EYES_AND_NOSE = [36,45,33]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989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33674"/>
              </p:ext>
            </p:extLst>
          </p:nvPr>
        </p:nvGraphicFramePr>
        <p:xfrm>
          <a:off x="283536" y="1690688"/>
          <a:ext cx="11674549" cy="361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val="1289802703"/>
                    </a:ext>
                  </a:extLst>
                </a:gridCol>
                <a:gridCol w="2062963">
                  <a:extLst>
                    <a:ext uri="{9D8B030D-6E8A-4147-A177-3AD203B41FA5}">
                      <a16:colId xmlns:a16="http://schemas.microsoft.com/office/drawing/2014/main" val="2418100343"/>
                    </a:ext>
                  </a:extLst>
                </a:gridCol>
                <a:gridCol w="2409093">
                  <a:extLst>
                    <a:ext uri="{9D8B030D-6E8A-4147-A177-3AD203B41FA5}">
                      <a16:colId xmlns:a16="http://schemas.microsoft.com/office/drawing/2014/main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:a16="http://schemas.microsoft.com/office/drawing/2014/main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AlignDLib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findLandmarks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bb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영역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dlib.rectangle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 of (</a:t>
                      </a:r>
                      <a:r>
                        <a:rPr lang="en-US" altLang="ko-KR" sz="1600" dirty="0" err="1"/>
                        <a:t>x,y</a:t>
                      </a:r>
                      <a:r>
                        <a:rPr lang="en-US" altLang="ko-KR" sz="1600" dirty="0"/>
                        <a:t>)</a:t>
                      </a:r>
                      <a:r>
                        <a:rPr lang="en-US" altLang="ko-KR" sz="1600" baseline="0" dirty="0"/>
                        <a:t> tuple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이미지와 영역을 입력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얼굴로 인식된 영역을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1594"/>
                  </a:ext>
                </a:extLst>
              </a:tr>
              <a:tr h="94523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getAllFaceboundingBoxed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Dlib.rectangles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이미지에서 얼굴로 인식된 모든 영역을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4571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getLargestFaceBoundingBox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skipMulti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불린값</a:t>
                      </a:r>
                      <a:r>
                        <a:rPr lang="en-US" altLang="ko-KR" sz="1600" dirty="0"/>
                        <a:t>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Dlib.rectangles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입력된 이미지에서</a:t>
                      </a:r>
                      <a:r>
                        <a:rPr lang="ko-KR" altLang="en-US" sz="1600" baseline="0" dirty="0"/>
                        <a:t> 얼굴로 인식된 </a:t>
                      </a:r>
                      <a:r>
                        <a:rPr lang="ko-KR" altLang="en-US" sz="1600" baseline="0" dirty="0" err="1"/>
                        <a:t>영역중</a:t>
                      </a:r>
                      <a:r>
                        <a:rPr lang="ko-KR" altLang="en-US" sz="1600" baseline="0" dirty="0"/>
                        <a:t> 가장 큰 영역을 반환</a:t>
                      </a:r>
                      <a:r>
                        <a:rPr lang="en-US" altLang="ko-KR" sz="1600" baseline="0" dirty="0"/>
                        <a:t>,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84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20424"/>
              </p:ext>
            </p:extLst>
          </p:nvPr>
        </p:nvGraphicFramePr>
        <p:xfrm>
          <a:off x="283536" y="1690688"/>
          <a:ext cx="11674549" cy="361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val="1289802703"/>
                    </a:ext>
                  </a:extLst>
                </a:gridCol>
                <a:gridCol w="1473536">
                  <a:extLst>
                    <a:ext uri="{9D8B030D-6E8A-4147-A177-3AD203B41FA5}">
                      <a16:colId xmlns:a16="http://schemas.microsoft.com/office/drawing/2014/main" val="2418100343"/>
                    </a:ext>
                  </a:extLst>
                </a:gridCol>
                <a:gridCol w="2998520">
                  <a:extLst>
                    <a:ext uri="{9D8B030D-6E8A-4147-A177-3AD203B41FA5}">
                      <a16:colId xmlns:a16="http://schemas.microsoft.com/office/drawing/2014/main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:a16="http://schemas.microsoft.com/office/drawing/2014/main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TorchNueralNet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constructor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imgDim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Torch </a:t>
                      </a:r>
                      <a:r>
                        <a:rPr lang="ko-KR" altLang="en-US" sz="1600" dirty="0"/>
                        <a:t>모델 파일 경로</a:t>
                      </a:r>
                      <a:r>
                        <a:rPr lang="en-US" altLang="ko-KR" sz="1600" dirty="0"/>
                        <a:t>, string</a:t>
                      </a:r>
                    </a:p>
                    <a:p>
                      <a:pPr latinLnBrk="1"/>
                      <a:r>
                        <a:rPr lang="ko-KR" altLang="en-US" sz="1600" dirty="0"/>
                        <a:t>이미지 크기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int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 여부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Torch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모델을 이용한 </a:t>
                      </a:r>
                      <a:r>
                        <a:rPr lang="en-US" altLang="ko-KR" sz="1600" baseline="0" dirty="0"/>
                        <a:t>DNN </a:t>
                      </a:r>
                      <a:r>
                        <a:rPr lang="ko-KR" altLang="en-US" sz="1600" baseline="0" dirty="0"/>
                        <a:t>서비스를 실행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1594"/>
                  </a:ext>
                </a:extLst>
              </a:tr>
              <a:tr h="94523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forward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이미지를 </a:t>
                      </a:r>
                      <a:r>
                        <a:rPr lang="en-US" altLang="ko-KR" sz="1600" dirty="0"/>
                        <a:t>DNN</a:t>
                      </a:r>
                      <a:r>
                        <a:rPr lang="ko-KR" altLang="en-US" sz="1600" dirty="0"/>
                        <a:t>에 적용시켜 나온 결과값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4571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forwardPath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imgPath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경로</a:t>
                      </a:r>
                      <a:r>
                        <a:rPr lang="en-US" altLang="ko-KR" sz="1600" dirty="0"/>
                        <a:t>,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입력된 경로의 이미지를 </a:t>
                      </a:r>
                      <a:r>
                        <a:rPr lang="en-US" altLang="ko-KR" sz="1600" dirty="0"/>
                        <a:t>DNN</a:t>
                      </a:r>
                      <a:r>
                        <a:rPr lang="ko-KR" altLang="en-US" sz="1600" dirty="0"/>
                        <a:t>에 적용시켜 나온 결과값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72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46407"/>
              </p:ext>
            </p:extLst>
          </p:nvPr>
        </p:nvGraphicFramePr>
        <p:xfrm>
          <a:off x="283536" y="1690689"/>
          <a:ext cx="11674549" cy="500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val="1289802703"/>
                    </a:ext>
                  </a:extLst>
                </a:gridCol>
                <a:gridCol w="1473536">
                  <a:extLst>
                    <a:ext uri="{9D8B030D-6E8A-4147-A177-3AD203B41FA5}">
                      <a16:colId xmlns:a16="http://schemas.microsoft.com/office/drawing/2014/main" val="2418100343"/>
                    </a:ext>
                  </a:extLst>
                </a:gridCol>
                <a:gridCol w="2998520">
                  <a:extLst>
                    <a:ext uri="{9D8B030D-6E8A-4147-A177-3AD203B41FA5}">
                      <a16:colId xmlns:a16="http://schemas.microsoft.com/office/drawing/2014/main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:a16="http://schemas.microsoft.com/office/drawing/2014/main" val="4039034040"/>
                    </a:ext>
                  </a:extLst>
                </a:gridCol>
              </a:tblGrid>
              <a:tr h="18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59017"/>
                  </a:ext>
                </a:extLst>
              </a:tr>
              <a:tr h="466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Image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Class</a:t>
                      </a:r>
                    </a:p>
                    <a:p>
                      <a:pPr latinLnBrk="1"/>
                      <a:r>
                        <a:rPr lang="en-US" altLang="ko-KR" sz="1600" dirty="0"/>
                        <a:t>Name</a:t>
                      </a:r>
                    </a:p>
                    <a:p>
                      <a:pPr latinLnBrk="1"/>
                      <a:r>
                        <a:rPr lang="en-US" altLang="ko-KR" sz="16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이미지의 클래스</a:t>
                      </a:r>
                      <a:r>
                        <a:rPr lang="en-US" altLang="ko-KR" sz="1600" dirty="0"/>
                        <a:t>,string</a:t>
                      </a:r>
                    </a:p>
                    <a:p>
                      <a:pPr latinLnBrk="1"/>
                      <a:r>
                        <a:rPr lang="ko-KR" altLang="en-US" sz="1600" dirty="0"/>
                        <a:t>이미지의 이름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string</a:t>
                      </a:r>
                    </a:p>
                    <a:p>
                      <a:pPr latinLnBrk="1"/>
                      <a:r>
                        <a:rPr lang="ko-KR" altLang="en-US" sz="1600" baseline="0" dirty="0"/>
                        <a:t>이미지의 경로</a:t>
                      </a:r>
                      <a:r>
                        <a:rPr lang="en-US" altLang="ko-KR" sz="1600" baseline="0" dirty="0"/>
                        <a:t>, string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Image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객체 생성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클래스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경로를 통해 특정 이미지를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1594"/>
                  </a:ext>
                </a:extLst>
              </a:tr>
              <a:tr h="52366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getBGR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객체에서 </a:t>
                      </a:r>
                      <a:r>
                        <a:rPr lang="en-US" altLang="ko-KR" sz="1600" dirty="0"/>
                        <a:t>BGR </a:t>
                      </a:r>
                      <a:r>
                        <a:rPr lang="ko-KR" altLang="en-US" sz="1600" dirty="0"/>
                        <a:t>포맷의 데이터를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045714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getRGB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객체에서 </a:t>
                      </a:r>
                      <a:r>
                        <a:rPr lang="en-US" altLang="ko-KR" sz="1600" dirty="0"/>
                        <a:t>RGB </a:t>
                      </a:r>
                      <a:r>
                        <a:rPr lang="ko-KR" altLang="en-US" sz="1600" dirty="0"/>
                        <a:t>포맷의 데이터를 획득</a:t>
                      </a:r>
                      <a:r>
                        <a:rPr lang="en-US" altLang="ko-KR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8325365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iterImgs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directory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이미지를 포함하는 디렉토리 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위치</a:t>
                      </a:r>
                      <a:r>
                        <a:rPr lang="en-US" altLang="ko-KR" sz="1600" dirty="0"/>
                        <a:t>,string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Iterator</a:t>
                      </a:r>
                      <a:r>
                        <a:rPr lang="en-US" altLang="ko-KR" sz="1600" baseline="0" dirty="0"/>
                        <a:t> of images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 내부에서 이미지를 읽어 들이고 그것들을 메모리 로딩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이터레이터를</a:t>
                      </a:r>
                      <a:r>
                        <a:rPr lang="ko-KR" altLang="en-US" sz="1600" dirty="0"/>
                        <a:t> 반환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3179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helper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mkdirP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 경로</a:t>
                      </a:r>
                      <a:r>
                        <a:rPr lang="en-US" altLang="ko-KR" sz="1600" dirty="0"/>
                        <a:t>,string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특정 디렉토리를 생성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이미 있을 경우 </a:t>
                      </a:r>
                      <a:r>
                        <a:rPr lang="ko-KR" altLang="en-US" sz="1600" dirty="0" err="1"/>
                        <a:t>스킵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43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704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Predict process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68535" y="2006930"/>
            <a:ext cx="1775361" cy="670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53595" y="1902815"/>
            <a:ext cx="3984170" cy="91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AlignDlib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 err="1"/>
              <a:t>TorchNeuralNet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/>
              <a:t>#Classifier Model Load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68535" y="3432958"/>
            <a:ext cx="1775361" cy="901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및</a:t>
            </a:r>
            <a:endParaRPr lang="en-US" altLang="ko-KR" dirty="0"/>
          </a:p>
          <a:p>
            <a:pPr algn="ctr"/>
            <a:r>
              <a:rPr lang="ko-KR" altLang="en-US" dirty="0"/>
              <a:t>특성 추출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53594" y="3023053"/>
            <a:ext cx="3984171" cy="153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Cv2.imread()</a:t>
            </a:r>
          </a:p>
          <a:p>
            <a:pPr algn="ctr"/>
            <a:r>
              <a:rPr lang="en-US" altLang="ko-KR" dirty="0" err="1"/>
              <a:t>AlignDLib.getLargestBoundingbox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 err="1"/>
              <a:t>TorchNeuralNet.forward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68535" y="4823360"/>
            <a:ext cx="1775361" cy="63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53595" y="4693123"/>
            <a:ext cx="3984171" cy="1531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Classifier.predict_proba</a:t>
            </a:r>
            <a:r>
              <a:rPr lang="en-US" altLang="ko-KR" dirty="0"/>
              <a:t>().ravel()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849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452880"/>
            <a:ext cx="5308600" cy="200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62" y="1452880"/>
            <a:ext cx="5156200" cy="2336800"/>
          </a:xfrm>
          <a:prstGeom prst="rect">
            <a:avLst/>
          </a:prstGeom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3459480"/>
            <a:ext cx="7975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508000"/>
            <a:ext cx="5232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3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2585"/>
            <a:ext cx="10515600" cy="978535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err="1"/>
              <a:t>Cnn</a:t>
            </a:r>
            <a:r>
              <a:rPr kumimoji="1" lang="en-US" altLang="ko-KR" dirty="0"/>
              <a:t> Classification example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=gEfKfF9Ef3U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341120"/>
            <a:ext cx="9829800" cy="5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Bench Mark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Accuracies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350" y="2896394"/>
            <a:ext cx="8369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1603</Words>
  <Application>Microsoft Office PowerPoint</Application>
  <PresentationFormat>와이드스크린</PresentationFormat>
  <Paragraphs>549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OpenFace</vt:lpstr>
      <vt:lpstr>PowerPoint 프레젠테이션</vt:lpstr>
      <vt:lpstr>Openface Library</vt:lpstr>
      <vt:lpstr>papers</vt:lpstr>
      <vt:lpstr>Training</vt:lpstr>
      <vt:lpstr>PowerPoint 프레젠테이션</vt:lpstr>
      <vt:lpstr>PowerPoint 프레젠테이션</vt:lpstr>
      <vt:lpstr>Bench Mark</vt:lpstr>
      <vt:lpstr>Accuracies</vt:lpstr>
      <vt:lpstr>LFW</vt:lpstr>
      <vt:lpstr>Openface Library</vt:lpstr>
      <vt:lpstr>구조</vt:lpstr>
      <vt:lpstr>직접 설치</vt:lpstr>
      <vt:lpstr>Docker를 통한 설치 1</vt:lpstr>
      <vt:lpstr>Nvidia-Docker를 이용한 설치1</vt:lpstr>
      <vt:lpstr>Nvidia-Docker를 이용한 설치2</vt:lpstr>
      <vt:lpstr>이미지 비교</vt:lpstr>
      <vt:lpstr>분류예제</vt:lpstr>
      <vt:lpstr>pretrain 이용 학습하기</vt:lpstr>
      <vt:lpstr>데이터셋 준비하기</vt:lpstr>
      <vt:lpstr>전처리</vt:lpstr>
      <vt:lpstr>Representation 작성</vt:lpstr>
      <vt:lpstr>분류기 학습 및 활용</vt:lpstr>
      <vt:lpstr>pretrain 이용 학습 정리</vt:lpstr>
      <vt:lpstr>TorchNuralNet 새로 만들기</vt:lpstr>
      <vt:lpstr>데이터셋 준비하기</vt:lpstr>
      <vt:lpstr>전처리</vt:lpstr>
      <vt:lpstr>Model 학습</vt:lpstr>
      <vt:lpstr>Model 분석</vt:lpstr>
      <vt:lpstr>Model 활용</vt:lpstr>
      <vt:lpstr>preTrain VS DNN </vt:lpstr>
      <vt:lpstr>Dnn 학습 정리</vt:lpstr>
      <vt:lpstr>사용후기</vt:lpstr>
      <vt:lpstr>차후 확장</vt:lpstr>
      <vt:lpstr>PowerPoint 프레젠테이션</vt:lpstr>
      <vt:lpstr>Appendix Library Reference</vt:lpstr>
      <vt:lpstr>./demos/classifier.py 공통</vt:lpstr>
      <vt:lpstr>./demos/classifier.py</vt:lpstr>
      <vt:lpstr>./training/main.lua</vt:lpstr>
      <vt:lpstr>./training/main.lua</vt:lpstr>
      <vt:lpstr>Appendix LFW Pairs.txt</vt:lpstr>
      <vt:lpstr>Openface API Reference</vt:lpstr>
      <vt:lpstr>Openface API Reference</vt:lpstr>
      <vt:lpstr>Openface API Reference</vt:lpstr>
      <vt:lpstr>Openface API Reference</vt:lpstr>
      <vt:lpstr>Predict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openface</dc:title>
  <dc:creator>강재호</dc:creator>
  <cp:lastModifiedBy>강재호</cp:lastModifiedBy>
  <cp:revision>58</cp:revision>
  <dcterms:created xsi:type="dcterms:W3CDTF">2016-07-20T06:58:14Z</dcterms:created>
  <dcterms:modified xsi:type="dcterms:W3CDTF">2016-07-21T17:20:33Z</dcterms:modified>
</cp:coreProperties>
</file>